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2"/>
  </p:notesMasterIdLst>
  <p:sldIdLst>
    <p:sldId id="256" r:id="rId2"/>
    <p:sldId id="287" r:id="rId3"/>
    <p:sldId id="335" r:id="rId4"/>
    <p:sldId id="288" r:id="rId5"/>
    <p:sldId id="257" r:id="rId6"/>
    <p:sldId id="336" r:id="rId7"/>
    <p:sldId id="289" r:id="rId8"/>
    <p:sldId id="290" r:id="rId9"/>
    <p:sldId id="291" r:id="rId10"/>
    <p:sldId id="337" r:id="rId11"/>
    <p:sldId id="292" r:id="rId12"/>
    <p:sldId id="293" r:id="rId13"/>
    <p:sldId id="338" r:id="rId14"/>
    <p:sldId id="294" r:id="rId15"/>
    <p:sldId id="339" r:id="rId16"/>
    <p:sldId id="295" r:id="rId17"/>
    <p:sldId id="296" r:id="rId18"/>
    <p:sldId id="297" r:id="rId19"/>
    <p:sldId id="298" r:id="rId20"/>
    <p:sldId id="299" r:id="rId21"/>
    <p:sldId id="343" r:id="rId22"/>
    <p:sldId id="300" r:id="rId23"/>
    <p:sldId id="344" r:id="rId24"/>
    <p:sldId id="301" r:id="rId25"/>
    <p:sldId id="302" r:id="rId26"/>
    <p:sldId id="303" r:id="rId27"/>
    <p:sldId id="304" r:id="rId28"/>
    <p:sldId id="305" r:id="rId29"/>
    <p:sldId id="306" r:id="rId30"/>
    <p:sldId id="340" r:id="rId31"/>
    <p:sldId id="307" r:id="rId32"/>
    <p:sldId id="308" r:id="rId33"/>
    <p:sldId id="309" r:id="rId34"/>
    <p:sldId id="310" r:id="rId35"/>
    <p:sldId id="311" r:id="rId36"/>
    <p:sldId id="312" r:id="rId37"/>
    <p:sldId id="313" r:id="rId38"/>
    <p:sldId id="314" r:id="rId39"/>
    <p:sldId id="315" r:id="rId40"/>
    <p:sldId id="316" r:id="rId41"/>
    <p:sldId id="341"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42" r:id="rId59"/>
    <p:sldId id="333" r:id="rId60"/>
    <p:sldId id="334"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350" autoAdjust="0"/>
  </p:normalViewPr>
  <p:slideViewPr>
    <p:cSldViewPr snapToGrid="0">
      <p:cViewPr varScale="1">
        <p:scale>
          <a:sx n="111" d="100"/>
          <a:sy n="111" d="100"/>
        </p:scale>
        <p:origin x="594" y="96"/>
      </p:cViewPr>
      <p:guideLst/>
    </p:cSldViewPr>
  </p:slideViewPr>
  <p:outlineViewPr>
    <p:cViewPr>
      <p:scale>
        <a:sx n="33" d="100"/>
        <a:sy n="33" d="100"/>
      </p:scale>
      <p:origin x="0" y="-3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0T08:34:24.721"/>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6T12:40:10.728"/>
    </inkml:context>
    <inkml:brush xml:id="br0">
      <inkml:brushProperty name="width" value="0.35" units="cm"/>
      <inkml:brushProperty name="height" value="0.35" units="cm"/>
      <inkml:brushProperty name="color" value="#AE198D"/>
      <inkml:brushProperty name="inkEffects" value="galaxy"/>
      <inkml:brushProperty name="anchorX" value="-9335.95215"/>
      <inkml:brushProperty name="anchorY" value="-12661.78906"/>
      <inkml:brushProperty name="scaleFactor" value="0.5"/>
    </inkml:brush>
  </inkml:definitions>
  <inkml:trace contextRef="#ctx0" brushRef="#br0">7099 5204 24575,'0'0'0,"0"7"0,0 11 0,0 7 0,0 6 0,0 5 0,0 4 0,0 1 0,0 1 0,-8 0 0,0 0 0,0-1 0,1 0 0,-6-8 0,1-1 0,-6 0 0,2 1 0,3 3 0,-5-7 0,4 1 0,-6 2 0,3-15 0,4-14 0,3-15 0,5-12 0,1-8 0,3-7 0,1-3 0,1-1 0,0 0 0,-1 0 0,1 1 0,-1 0 0,1 2 0,-1-1 0,-8 8 0,-1 2 0,1-1 0,1-2 0,-6-9 0,1-3 0,2 0 0,3-1 0,-6 2 0,2-7 0,1 2 0,-5-8 0,2 2 0,-6 11 0,2 3-1147,4 3 793,3 2 385,-4 0-1138,2 0 1395,3-1-432,2-1 144,-5-1 0,1-8 0,2 0 0,2-1 0,-6 2 0,2 1 0,-6 3 0,1 1 1147,4 1-877,2 0-277,-4 1 1187,2 0-1493,2 0 469,3 0-156,2 0 0,-5 8 0,0 0 0,2 0 0,-6 14 0,12 19 0,1-2 0,0 0 0,0 1 0,0 0 0,0-1 0,0 1 0,0 0 0,0-1 0,0 1 0,0 0 0,0 0 0,0 0 0,-1 0 0,1 0 0,0 0 0,-2 1 0,-16 11 0,3 12 0,-5 9 0,5 6 0,3 2 0,-4 3 0,-5-1 0,3 0 0,-5 7 0,4 0 0,5-1 0,-4-10-1147,4-2 1154,-5-2-79,4 1 26,3 0 46,-4 9 0,3 1 0,3 2 0,-5 6 0,2 0 0,-4-2 0,2-3 0,2-3 0,-3 6 0,2-2 0,4-1 0,-5-10 0,2-2-929,4-3 1195,-6 1-399,2 0 133,3 2 0,-5-6 0,3-1 0,2 2 0,3 2 0,-5 1 0,2 3 0,2 1 0,1 0 0,-4 2 1147,-7-1-1215,1 1 158,3 0-53,3-1-37,-3-7 0,2-1 0,3 0 304,3 2-391,-5-7 131,-7 10-44,1 2 0,-5-6 0,4 1 0,3 0 0,-3 1 0,4 1 0,3-14 0,3-15 0,4-16 685,3-14-881,1-9 294,1-6-98,1-4 0,-1-1 0,1-1 0,0 1 0,-1 1 0,0 0 0,0 1 0,0 0-1147,0 1 1277,8-9-237,1 1 78,7 0 29,-1-7 0,-2 1 0,-3 2 0,-3 4 0,-3 2 0,6 10 0,-1-5 0,-1 0 0,-2 0 0,-2-1 0,-1 1 0,-2-9 0,0 1-553,-1-8 711,-1 1-237,1-5 79,8 2 0,-1 4-1147,1 4 328,-1 4 877,-2 3-1338,-2-5 1376,-2 0-198,0 1 71,-1 1 31,0 3 0,0 1 0,-1-6 0,1 0 0,0-8 0,0 2 0,0 2 0,0 3 0,0 3 0,0 3 0,0 2 0,0 1 0,0 1 0,0 1 0,0-1 0,0 0 0,0 0 0,0 0 0,0 0 0,0 0 0,0 0 0,0-1 0,0 1 0,0 0 0,0-1 0,0 1 0,0 0 1088,0-1-1399,0 1 952,0 0-780,0-1 1356,0 1-398,0 0 164,0 15-500,0 18-504,0 15 113,-8 15-92,0 9 0,-1 7 0,3 3 0,1 2 0,2-1 0,1 0 0,-7-8 0,1 6 0,0 0 0,1 1 0,2 9 0,2-1 0,2 0 0,0-2 0,-7-2-1147,0 5 1210,1 0-151,0-2 50,3-2 38,1-2 0,1-2 0,2-2 0,0 8 0,0 0 0,0-1 0,1-1 0,-1-2 0,0-2 0,0-1 0,0-2 0,0 1 0,0-1 0,0 0 0,0 0 0,0 8 0,0 0 0,0 1 0,0-2 0,0-2 0,0-2 0,0-1 0,0-1 0,0 0 0,0-1 0,0 0 0,0 0 0,0 0 0,0 0 0,0 1 0,0-1 1147,0 0-1210,0 0 151,0 0-50,0 1-38,0-1 0,0-16 0,0-16 0,0-17 0,8-13 0,0-11 0,0-5 0,-1-4 0,-2-1 0,-2-1 0,-1 1 0,-2 0 0,1 2 0,-2-1 0,1 2 0,0-1 0,-1 1 0,1 0 0,0-1 0,0 1 0,0 0 0,0 0 0,0 0 0,0-9 0,0 1 0,0-9 0,0 2 0,0 1-1147,0 4 328,0 3 934,0 3-1412,0 2 1334,0 1-120,0 1 42,0 0 41,-8 0 0,0 1 0,0-1 0,1 0 0,2-1 0,2 1 0,1 0 0,2 0 0,0 0 0,0-1 0,0 1 0,1 0 0,-1-1 0,-8 1 0,0-1 0,-1 1 0,2 0 0,2 0 0,2-1 0,1-7 0,2-1 0,-1 1 0,2 1 0,-1 1 0,0 3 0,1 1 0,-1 1 0,0 0 0,0 1 1147,0 0-434,0 0 300,0 0-752,0 0-223,0 0 25,0 0-63,0 16 0,0 16 0,-8 9 0,0 13 0,0 10 0,-7 8 0,2 5 0,1 3 0,4 2 0,2 0 0,-5 1-1147,1-1 1223,2-1-168,1 0 56,-5 0 36,1-1 0,1 1 0,-5-1 0,2 8 0,-6 9-323,2 0 416,-4-10-140,3 4-1099,3-2 466,5-2 804,-4-3-268,3-1 144,1-1-1147,4-1 1422,2-1-424,1 0 142,2 0 7,-7 0 0,0 8 0,0 0 0,-6 1 0,1 6 0,-6-2 0,2 7 0,3-3 0,4 5 0,-4 5-1147,2-4 776,2-4 407,4-5-1283,-7 2 1387,2-2-250,2 4 83,2-3 27,2-2 0,-6-4 0,2 5 0,1 5 0,-7 0-538,2-4 692,2 5-231,3-4 77,2-3 0,3 4-696,-6 5 895,1-3-298,0 6 99,-7 3-12,3-4 15,1-4-4,2-7-202,4 4 261,2-4-87,1-3 29,2 5 0,0 6 0,1-2 0,-1-3 0,-7 4 0,-1-4 0,0 5 0,2-4 0,-7-3 0,1-4 0,2-4 0,2-2 1038,3-3-1335,2-1 446,2 0-149,0 0 1146,2-1-867,-1 1-289,-7 0 1244,-1 0-415,0 0 164,2 0 0,1 1-361,2-1 464,1 1-908,2-17-127,-1-16 5,2-17-56,-1-14 0,0-9 0,1-7 0,-1-3 0,0-1 0,0-1 0,0 1 0,0 0 0,0 2 0,0 0 0,0 0 0,0 1 0,0-1-1147,0 1 1340,-8 0-318,0 0 106,0-8 19,-7-1 0,2 0 0,1 2 0,4 2-1147,2 2 987,3 1 136,1 1-46,2 0 70,0 1 0,0 0 0,1 0 0,0 0 0,-9 0 0,0 0 0,0-1 0,2-7 0,1 0-191,-7-9 246,2 2-83,1 1-1119,2-4 425,2 3 858,2-6-1433,-6 4 625,0 3 794,1-4-265,-6 3 143,1 4 0,2 2 0,3-4-152,2-7 195,-5-5-64,2 1 21,0 4-1147,-6-2 689,3 4 519,1 4-174,3 5 113,2-5 1098,-5 3-1411,2 2 470,0-6-157,3 2 0,2 3 0,1 2 0,-6-6 0,0 3 0,1 1 0,1-6 0,2-5 0,3 1-197,-8-4 253,1 3-84,1 5 28,2 5 0,-6 3-58,1 4 75,1-5-26,3 0 9,-6 10 0,2-7 0,1 2 0,-5-1 0,2 2 0,2 0 0,3 2 0,3-1 0,-6 2 1147,1-1-1341,-6 1 320,1-8-107,2-8 1128,-4 7-1169,2 2 99,3 4 635,4 1-903,-5 2 1433,2 0-1003,-7 0-237,3 1 79,2-1 1058,-4 1-1464,3-1 674,-6 8 771,15 41-344,2 13-927,2 10 308,1 7-157,1 3 0,-9 1 0,0 1-1147,0 7 1055,-6 0 48,1-1-16,2-2 60,2 5 0,4-1 0,1-2 0,-5-2 0,0 5 0,-7-1-1147,1 6 371,3-2 927,2-3-309,4 5 158,-5-4 0,1-2 0,1 5 0,-5-3 0,1-3 0,2 5 0,3-2 0,3-3 0,-6-3 0,1 5 0,2-1 0,-7-2 0,3 13 0,-7-2-1146,2-1 326,4-5 413,3 3-741,4-3 530,3 4 701,1 6-206,2-4 123,-8-3 0,1-5 0,-1 11 0,1-3 0,-5 6 0,1-5 0,1 4 0,3 3 0,2-5 0,2-5 0,2 11 0,-8-5 0,1-4 0,0 2 0,-6 3 0,1-4-1147,2-4 1405,3 3-402,2 3 134,3-4 10,2-3 0,0 3-153,-7 4 197,0-3-66,0-4 22,2 3 0,1 4 0,2-3 0,2-4 0,-8 2 0,1-2 0,0-5 0,2-3 0,1 4 1055,2-2-1356,2-1 452,0-3-151,1-3 0,1-1 0,-1-2 0,0 0 0,1-1 0,-1 0 0,0-1 0,0 1 1124,0 1-1445,0-1 1629,0 0-489,0 0-662,0 0 1062,0 1-354,0-1-1005,0 0 297,0 1 993,0-1-870,0 0 857,0-15-1327,0-18 339,0-16-142,0-13-7,0-10 0,0-7 0,0-3 0,0-2 0,0 1 0,0 0 0,0 1 0,0 0 0,0 1 0,0 0 0,0 1 0,0-1 0,0 1 0,0-8 0,0-1 0,0-7 0,0 0 0,0 3-1147,0-5 328,0 3 833,0 2-135,-8-4 100,0 3 21,0-5 0,1 2 0,2 4 0,2-5 0,2 3 0,0 3 0,1-4 0,-8-6 0,0 3 0,0 2 0,1-3 0,2-4 0,2-5 0,1-5 0,2-3 0,0 6-1147,0 7 328,0-9-164,-7-2 1108,-1-3-278,0 6 148,1-1 5,3-8 0,1-2 0,-7-2-1147,0 0 328,2 9-164,1 0 1031,3 2-179,1 0-1032,1-2 344,2-2 845,0-1-151,0 7 106,0-8 19,-7-1 0,-1 7 0,0 0 0,2-1 0,1 0 0,2 6 0,1 7 0,1-1-376,1-2 483,0-4-161,1 5 54,-1 4 0,0-2 0,1 5 0,-1 4 0,0 4 1147,0-4-924,0 2-217,0 2 1220,0-6-859,0 3-401,0-7 133,0 2-99,0 4 0,0 3 0,0 3 0,0 4 1147,0 1-581,0 2-657,0 0 1365,-8 0-455,-1 16 120,-6 27 214,10 19-671,-6 11-549,1 6 182,1 3-115,2 1 0,3 1-145,1-2 186,2 9-61,0-1 20,1 7 0,1-1 0,-9-2 0,0 4-1147,-8-3 328,1-3 816,2-3-113,3 5 92,3-3 24,4 7 0,-7 5 0,1-1 0,1-4 0,-7 3 0,3 4 0,1 4-1147,3-3 328,-5-5 205,1 9 672,-6-4-169,3 3 111,2-5 0,-4 11 0,3-6 0,2 3 0,4-6 0,3 9 0,-6 3 0,2 2 0,0-6 0,-5 0 0,1 1 0,3 8 0,2-6-1147,-6 1 328,3-1 152,-7 1 740,3 1-191,-6 1 118,3 0 0,3 0 0,5 1 0,4 0 0,-6-1 0,3 1 0,1 0 0,-7-1 0,3 9 0,1-8 0,3-1 0,3 0 0,2-2 0,-6 1 0,0 1 0,1-9 0,-6 1-1147,1 0 1203,2 9-142,-5-4 47,2 0 39,3-7 0,3-1 0,3 2 0,2-6 0,2-6 0,1 1-154,0 4 198,-7-4-66,-1-3 22,1 2 0,-8 5 0,2-3 0,2-5 0,2 4 0,3-4 0,3-4 0,1 5 0,2-3 0,-8 5 0,1-3 1147,-1-2-545,2-5-704,2-3 1381,-7 6-839,1-2 651,0-2-162,3-1 54,3-2 0,1-3-23,1 0-903,2-10 1220,0-41-940,1-14-363,-1-10 121,1-6-95,-1-11 0,0-2 0,0 0 0,0 2-1147,0 3 328,0 2 695,-8-6 42,0 2 41,0-8 41,-7 2 0,1 2 0,3 3 0,2-5 0,4 3 0,1 2 0,3 3 0,-7-6 0,0 1 0,0 3 0,2 1-1147,-7 3 972,2-5 155,1 0-52,3-7 72,2 2-1147,-6-6 449,1 3 827,-6 3-276,1-4 147,2-4 0,3 3 0,4 3 0,-5-3 0,1-5 0,-7 4 0,2-4-1147,3-3 328,2 4 563,-4-4 212,3-1-16,-7-4 60,3 5 0,-6-2 0,4 6 0,2-9 0,5 4 0,-4-2 0,2-2 0,3-3 0,-6-1 0,2 6 0,-5-1 0,1 0 0,4-2 0,4 6 0,3-2 0,2 7 0,-5-2 0,0 6 0,1 4 144,2-3-185,-6-3 61,1 1-823,2 4 1032,1 4-344,4 5 115,1 3 0,2-6 493,0 1-634,1 1 212,1-6-71,-1 1 0,1 2 0,-1 3 0,0 2 0,0 2 0,-8 11 0,0 0 1146,-1 1-357,2-1-944,2-1 314,2-3-159,1-1 1147,2-1-760,-1-1 719,2 15-184,-1 17 61,0 17-7,1 13-556,-1 10-424,-8 6 87,0 4-83,0 1 0,1 1 0,3-1-1147,0 7 1105,3 1-16,-8 6 5,0 7 53,1-2 0,1-4 0,-5-4-1147,1-5 375,1 4 923,-5-2-308,2-2 157,2 5 0,-5 7 0,2-2 0,-5-3 0,3-4 0,2 4 0,5-3 0,3-2 0,-6 5 0,3-3 0,-8-2 0,2 13 0,3-2-1147,3-3 328,-5 4 551,2 4 227,-6-4-20,3-5 61,-6 3 0,3 3 0,4-3 0,3-4 0,-3 11 0,2-3 0,-5-5 0,2-4 0,2 10 0,4-4 0,-5 5 0,2-4 0,-5 11 0,1-5 0,-4 4-1147,2 0 565,4 3 678,-4-6-226,4-7 130,-6 0-1147,4-5 510,2 3 749,5-4-250,3 4 138,3 4 0,-6-3 0,0-4 0,-6 11 0,0-4 0,3-4 0,2 2 0,4-4 0,-6-5 0,3-5 114,-8 13-147,2-2 50,-6-3 187,4 5-262,3-4 87,3 4-29,5-4 0,3-4 0,-7 4 0,1-3 0,2-4 0,-7 6 0,1-4 0,2-2 1147,3 5-1214,3-2 1303,2-3-380,2-3-980,0-3 277,-6-2-148,-1-2-5,0 0 0,1-1 0,3 0 1147,1 0-855,0-9 1749,3-40-1058,0-14 0,1-9-977,-1-7 109,0-11-16,1-2-120,-1 0 31,0 2-1157,0 3 653,0-6 565,0-6-189,0 1 118,0 3 0,0 3 0,0 4 0,0 3 0,0 3 0,0-7 0,0 1 0,0 0 0,0 2 0,0-7 0,0 2 0,0-7 0,0-6 0,0 2 0,0 4-1147,0-4 328,0 5 833,0 4-135,0 4 100,0-5 21,0 3 0,0 1 0,0-4 0,0 1 0,0 2 0,0-5 0,0-5 0,0 1 0,0 3 0,0 5 0,0-5 0,0-4 0,0 3 0,0 2 0,0-12 0,0 4 0,0-13 0,0 5 0,0 5-1147,0 7 328,0 0 351,0 4 485,0 5-1254,0-5 1321,0 3-179,0-5 61,0 2 34,0 3 0,0 4 0,0-5 0,0 2 0,0 2 0,0-5 0,0 1 0,0-5 0,0 3 0,0-6 0,0 4 0,0 3 0,0 5 1146,0 3-1258,0 4 214,0 1 1000,0 2-1408,0 0 459,0 0-153,0 1 0,8-1 1147,0 0-328,1 0 164,-2 0 0,-2 0-726,6 0-213,-1-1 1163,-1 1-1394,6-1 310,-2 17-103,-2 16-20,-3 17 0,-2 14 0,-3 9 0,-2 7 0,-1 3 0,0 1 0,-1 1 0,1-1 0,-1-1 0,1 0 0,0-1 0,0 0 0,0-1 0,0 1-1147,-9 7 1394,1 0-387,0 1 128,1-2 12,-6 6-1147,1-1 387,2 6 907,3-2-302,-6-2 155,2 4 0,1-3 0,-5 5 0,2-3 0,2-4 0,3 5 0,3-3 0,-6 5 0,2-4 0,0 6 0,-5-4 0,1 13 0,2-5-1147,3 5 328,3-5-165,-6 1 1,1 11 389,2 3 647,-7-5-1308,2 0 436,2 0 635,3-7 120,3 0 14,2 2 50,-6-6 0,0 9 0,-7 4 0,1-6 0,-5 2 0,2 0 0,4 2 0,3-7 0,5-7 0,-6 9-590,2-5 758,-6-5-252,1 2 84,3 3 0,3-4 0,3-5 0,2 3 0,3 4 0,-8-3 0,1-5 0,0-4 0,2-4 0,2-4 1147,1-2-1073,1-2-25,2 0 9,0 7-58,0 1 0,0 0 0,1-1 0,-1-2 0,0-2 0,0-1 1147,0-1-974,0-1-152,0 1 51,0-2-72,0 1 0,0 0 1146,0 0-326,0 1-83,0-1-831,0-16 1370,0-16-457,0-17 164,0-14 0,0-9-1145,0-7 326,0-2-581,0-3 536,0 1-178,0-8 59,0 0-1147,0 1 431,0 2 850,0-6-283,0 2 149,0 2 0,0-6 0,0 3 0,0 1 0,0-4 0,0-6 0,0-5 0,0 2-1147,0-4 328,0 6 529,0-11 256,0 5-31,0-3 65,0 7 0,0-3 0,0-9 0,0-3-1147,0-4 328,0 0-35,0 0 981,0 0-272,0 2 145,0-8 0,0 0 0,0 1 0,0 2-1147,8 1 328,1 2 951,-1-6-287,-1 1 151,-2-8 4,-1-7 0,-3-6 0,8 4 0,-1-4-1147,0-3 428,-2-2 854,-1 6-284,-2-2 149,-2-1 0,0-2 0,-1-2-1147,-1-3 898,1 8 250,0-10-83,-1 0 82,1-2 0,0 0 0,0 0 0,0 0 0,0 1 0,0 0-1147,0 1 1452,0 0-462,0 0 154,0 0-993,8 8 1280,1 1-426,-1-1-12,-1-1 198,-2 6-66,-2-1 22,-1-3 0,7 7 0,-1-3 210,0-1-270,-2 4 90,-1 6-30,-3 5 673,8-2-865,-1 3 288,0 3-96,-3 3 0,-1-6 0,-2 2 0,-2 2 0,8 1 0,-1 11 0,0 2 1147,-2 2-1031,6 7-79,0 6 27,-2 0 1083,-3 4-837,6 5-328,-2-4 1256,-1 2-419,-3-6-860,-3 4 170,-1 1-112,-2 5-17,8-5 0,-1 2 0,0 2 1147,-2 3-328,-1 2 164,6 3-938,-1 16 1206,-2 18-402,-1 17 134,-2 15 0,-3 8 0,0 7 0,-2 3-69,0 10-1058,0 0 298,-1 0-154,1-3-1147,-1-2 533,1-3 720,0 6-241,0-1 135,0 8 0,0-2 0,0-2-1147,0 5 430,0-3 852,0-3-285,0-3 150,0 5 0,-8-3 0,0-1 0,0 5 0,1 6 0,2-2 0,2-2 0,2 3 0,0-4 0,1-3 0,0-4 0,0 5 0,-7-3 0,-2-1 0,1 5 0,1 6 0,3-2 0,0 6-1146,3 3 326,0-3 749,1-6-26,0-5 64,0 3-176,1 4 269,-1-2-90,0-4 30,0 4 0,0 5 0,0 4-1147,0-2 328,0-6 823,0 3-122,0-5 95,0 3 312,0-3-372,0-5 125,0 4-42,0-3 0,0-2 0,0 4 0,0 5 0,0-1 224,0-4-288,0 4 96,0-4-32,0 5 0,0-4 0,0 5 0,0-4 0,0-3 0,0 3 0,0-3 0,0-4 0,0-3 338,0 6-434,0-3 144,0-2-48,0-2 0,0 6 0,0-2 0,0-1 0,0 5 0,0-2 0,0-1 0,0-4 0,0 5 0,0 7 0,0-2 0,0-2 0,0-4 0,0-4 0,0-4 0,0-2 0,0-1 0,0 7 0,0 0 0,0 0 0,0-2 0,0-1 0,0-2 0,0-1 0,0-1 0,0 7 1147,0 0-328,0 1 164,0-2-383,0-3-654,0 0 1310,0-2-437,0-1 164,0-1-172,0-16-926,0-16 254,0-18-139,0-20 0,0-11 0,0-6 0,0-2 0,0 0 0,9 2 0,-1 3-1147,0 1 772,-1 1 412,-2 1-137,-1 1 100,5 0-1076,0 0 1383,-1 0-460,7-8 153,-3-1-1147,-1 1 739,-3-7 454,6 1-151,-3 2 105,7-4 0,-3 1 0,-2 3 0,5-4 0,-4 2 0,6 2 0,-4 4 0,6-13 0,-4 1 0,-4 2 0,4-4 0,5-4-1147,-3 4 328,4-5 550,4-2 229,-4 4-22,3-2 62,3-3 0,2 5 0,-4-3 0,1-2 0,3 6 0,-7 4 0,3-1 0,1-4 0,4 5 0,2-5 0,2-3 0,2 4 0,1-3 0,1-2-1147,0 4 895,0-3 253,-1 6-83,1 5 82,0-2 0,7 4 0,1-4 0,-1 3 0,0-5 0,-3 11 0,-2 4 0,-1-3-1147,-1 9 1274,-1-7-234,8 2 79,1-8 28,-1 8 0,-9 3 0,-2 1 0,-2 2 157,0 8-202,1 9 68,-7-1-23,9 7 1147,-6-4-1211,0-4 153,2 4-52,2-5-37,1 5 0,1 4 0,2-3 0,8-3 0,1 2 1147,0 4-328,-10-4 164,-2 4 0,-1 4 1,-1 4-1,1 3-279,-7 10 359,-7 11-1151,-7 9 247,-7 7-151,-4 5-4,-3 3-4,-2 2 0,0 0 0,-1 8 0,1 1 0,0-2 0,1-1 0,-1-2-1147,1-3 1104,0-1-15,0-1 5,0-1 53,0 0 0,0 0 0,0 8 0,0 9 0,0-1 0,0 8 0,0-4-1147,0 4 328,0-3 454,0-5 352,0 3-63,0 4 76,-8-3 0,0-4 0,0-4 0,1-4-1147,3-4 1077,-8 14 20,2-1-7,-7 7-1090,2 6 328,2 4-164,3 3 418,4-5 609,-5 0-148,-7 1 104,1-6 0,-6 1 0,4 2 0,3 3 0,5 2 0,-4-5 0,3 1 0,-5 1 0,1-6 0,4 2 0,-5-7-162,3 4 208,-6 2-69,4-4 23,2-5 0,-3 2 0,2-4 0,-4-3 0,-6 11 0,4-2 0,3-3 0,-3-4 0,5-5 0,3 4-248,5-3 319,3-2-107,-5-2 36,1-3 0,-7-1 1056,1-2-1358,3-1 453,2 0-151,4 0 0,3 0 0,-7-8 0,2 0 1147,0 0-328,2 1-792,2 3 82,-7 9 1065,1 1-355,-11-2 1961,21-44-2763,0 0 0,0 0 0,1-1 84,-1 1-84,-3-27 443,10-3-474,1-16 103,0-2-1236,7-10 848,7 0 314,-2 3-104,-3-5 89,-4 4 0,3 3 0,-3-4 0,5 11 0,-2-5 0,-4 2 0,5-5 0,5 1 0,-2-7 0,-4-5 0,-4 3-1147,4-4 328,-4 4 374,6-3 455,-2-4-97,5-2 87,4-5-1147,-3 7 328,5-3-117,-6 8 1086,4-10-307,2-2 157,-3 4 0,2-1 0,3-1 0,3-1 0,-5 6 0,-5-1 0,0-10 0,4 14 0,-5-1 0,11-1 0,-3-3 0,2-2 0,3 5 0,1-2 0,-5-2 0,8-2 0,-6 6 0,2-9 0,0 5 0,2-2 0,1 8 0,1-2 0,2 7 0,0-3 0,0-2 0,1 3 0,0-3 0,-1-3 0,1 5 0,-1-3 0,1-3 0,-1-3 0,0-3 0,0 14 0,1-1 0,-1 7 0,0 5-1147,9-4 522,-1 3 733,-7 3-244,-2 10 136,-10 3 0,-1 2 1147,-7 0-1192,2-2 128,2 8 1104,16-20 2561,-46 65-2765,-8 10 0,0 7 0,-7 13-989,-6 3 125,3 0-97,-4 0-1169,5 5 328,-3-2 785,-3 7-73,4-3 79,5-4 28,-1-2 0,4-5 0,-5 6 0,5-2 0,3-1 0,-4 5 0,-5-1 0,2-2 0,-4 6 0,-4 4 0,4-1 0,5 5 0,-2-5 0,-4-3 0,-4 2-1147,4-3 328,6-4 434,-3 4 378,5-2-72,-4-3 79,4 4 0,-4 7 0,-5-3 0,4-3 0,4 4 0,-2-3 0,-5 4 0,5-4 0,-5-3 0,5 3 0,-4-2 0,5-4 0,4 6-1147,-3-4 700,4-1 505,3 4-169,-4-3 111,2-2 0,3-3 0,-6-2 0,-5 5 0,2-1 0,3-1 0,4-3 0,-4-1 0,3-2 0,-5-2-1097,3 8 1411,2-1 676,-4 0-655,3-1-361,-6-2 1268,4-2-423,3-1 164,3-1 0,-4 0 0,2-1-338,3 0-712,2 0 182,2 0-115,3 0 0,1 0 0,1-16 0,0-16 0,0-17 0,1-14 0,8-9 0,-1-14 0,1-5 0,6 8 0,-2 1-1147,-2 2 1111,-2 1-24,5 0 8,5 1 52,-1-2 0,-2 1 0,3-1 0,-3 0 0,5 0 0,-4-8 0,-4-1 0,5 8 0,-4 3 0,-2 0 471,4 10-606,-3-1 202,5-9-67,-2-2 0,5 5 0,5-8 0,5 0 0,-5 14 0,-4 18 0,-22 11 0,1 0 0,0 0 0,-1 0 0,1 0 0,-1 0 0,1 0 0,0 0 0,-1 0 0,1 0 0,0 0 0,-1 1 0,1-1 0,0 0 0,-1 0 0,1 1 0,-1-1 0,1 0 0,-1 1 0,1-1 0,-1 1 0,1-1 0,-1 0 0,1 1 0,0 0 0,8 20 0,-4 10 1041,-3 7-1338,-2 3 445,-1 3-148,-8 8 0,-1-1 0,-7 0 0,1-2-1147,2-3 412,4 6 875,-5-10-292,3-1 152,2-2-1146,-5 7 1405,2 0-403,-6 9 134,3-1 10,3-1-1147,-4 5 585,2-3 652,-4-11-217,2 5 127,4-3 0,4 6 0,-6 0 0,4-1 0,1-3 0,-5-3 0,3-1 0,-7-3 470,3 8-604,2 0 201,-3-1-67,-6 7 0,3-2-1102,4-2 1417,-4 6-472,4-3 157,-4-2 0,3-4 0,-5 6 0,5-3 0,3-1 0,-4 5 0,-4-1 0,2 5 0,-4-3 0,-4 6 0,4-4 0,-3-3 0,5 3 0,-2-3 0,4 5 0,-3-3 0,-3 4 0,4-3 0,-4-3 0,5-5 0,-3-4 0,5 6 0,4-2-148,-3 6 190,-4 7-63,3-2 21,-5-3 0,4-5 0,5-5 750,-4-3-964,5-2 321,-6-3-107,4 8 0,3 0 1147,-5-8-1250,4-2 203,3-1 1078,3-17-358,4-16-622,1-15-137,2-13 1137,1-10-1209,1-5 84,-1-3-28,9-1-45,-1-1 0,9 9-1141,-2 1 1467,-1-7-489,4-2 163,-3-9 0,5 0 0,4 0 0,-2 3 0,-4 2-1146,3-5 510,-5 1 748,-3-6-455,3 9 402,-2 4-89,5 10 98,-4 3-88,-2 0 30,-3-1-10,3 7 0,-1-3-246,-2-10 317,5 5-106,-3-2 35,-1-1 1146,5-1-550,-3-1-696,6 6 232,-2 1 92,-4-1-288,5 7 96,-4-3-32,-2-1 1053,4 5-1354,-3-2 452,-2-3 135,-3 13-368,-3 13 123,-3 15-41,-1 12 0,0 8 0,-2 6 0,0 4 0,-7-8 0,-1 1-919,-7 8 1181,0 0-393,3 2 131,3 0 0,-5-1 0,3-1 0,2-1 0,3-1 0,-6 0 0,2-1 0,-6 0 0,2 0 0,2 0 920,4 0-1183,3 1 394,-6-9-913,2 0 1005,2 0-335,1 2 112,3 1 0,1 2 0,2 2 0,-7 0 0,-8 10 0,-1-1 0,3 1 0,2-1 0,4-3 0,4-1 0,-6-10 0,1 7-1146,1 0 1441,2 0-450,1 1 151,3 0 4,1 7 0,0 0 743,2 8-956,-9-9 319,0-3-1252,-1-3 949,3-1 183,-7-2-61,2 0 75,1 0 0,3 0-625,2 1 803,2-1-267,2 1 89,0 1 0,1-1 0,1 1 1096,-1-1-1409,-7 0 469,-1 1-156,0-1 0,2 0 0,1 1 0,2-1 0,1 0 1147,1 0-913,1 1-230,0-1 76,1 1 631,-1-17-914,0-16 304,1-17-101,-1-14 0,0-9 0,0-7 0,0-3 0,0-1 0,0-1 0,8 1 0,0 1 0,0 0 0,-1-7 0,-3 0 0,0 0 0,5 10 0,0 2 0,-1 2 0,-1 0 0,-3-1 0,7-1 0,-1-2 0,-1 0 0,6 7 0,-3 1 0,-1 14 0,-3 16 0,-2 15 0,-3 11 0,-2 9 0,-1 5 0,0 3 0,-1 1 0,1 1 0,-1-2 0,1 1 0,0-2 0,0 0 0,0 0 0,0 0 0,0-1 0,0 0 0,0 0 0,0 0-1147,-8 0 1420,0 0-421,0 9 140,1-1 8,2 1 0,2 6 0,1-1 0,2-3 0,0-2 0,0-3 0,0-2 0,0-2 0,1-2 0,-1 0 0,0 0 0,0 0 0,0 0 1147,0 0-1420,0 0 421,0 0-140,0 0-8,0 0 0,0 1 0,0-1 0,8-8 0,0 0 0,0 0 0,-1 2 0,6-6 0,6-7 0,0-15 0,5-15 0,4-11 0,4-11 0,4 3 0,-5-13 0,0 7 0,-6-3 0,1 9 0,2-9 0,3-2 0,3-1 0,-5-2 0,1 1 0,2 7 0,-6 1 0,1 8 0,-5-1 0,2-1 0,3-4 0,3 6 0,-3-4 0,1 7 0,-5-3 0,2-2 0,3 4 0,-5 13 0,-5 14 0,-5 13 0,2 3 0,-3 6 0,-3 6 0,-2 3 0,-3 3 0,-2 2 0,6 1 0,1 0 0,-2 1 0,-1-1 0,-1-1 0,-3 1 0,8 0 0,-1-1 0,-1 0 0,-1 1 0,5-1 0,0 0 0,-3 1 0,7-9 0,-3 0 0,-2 0 0,-3 1 0,-2 3 0,4 1 0,0 1 0,-2 2 0,7-8 0,-2 0 0,-2 1 0,-3 1 0,5 2 0,6 1 0,-1 2 0,6 1 0,-5 0 0,5 0 0,-4 1 0,3-1 0,3 1 0,5 0 0,3-1 0,4-7 0,1-9 0,1-8 0,1-7 0,1-14 0,-1-10 0,0-11 0,-8-7 0,-1 3 0,-8-2 0,1 5 0,2 0 0,4-2 0,-6-3 0,3 5 0,2-1 0,3 5 0,-5-2 0,2 6-795,-8-4 1022,4-3-340,9-4 113,5 4 0,2-2 0,2 5 0,-1-2 0,1 5 0,6-3 0,0 5 0,-1 4 0,-1 4 795,-3 4-1022,-2 4 340,-1 1-113,-9 9 0,-9 9 0,-8 9 0,0 6 0,-4 5 0,-3 3 0,5-6 0,5-1 0,7-7 0,6-7 0,4-7 0,2-6 0,-5-11 0,0-3 0,0-2 0,2-6 0,2 2 0,0 1 0,2-4 0,1 2 0,-7-5 0,-1 4-832,0 2 1070,2-3-357,1 2 119,3 3 0,0-4 0,2 3 0,0-6 0,1 3 0,0 3 0,-1 3 0,1-4 0,0 3 0,-1 1 832,-8-5-1070,0 3 357,0-7-1027,2 3 1168,1 3-390,2-5 130,2 4 0,1 2 0,-8 12 0,-8 11 0,-8 11 0,-6 8 908,-14 7-1167,-3 3 388,-3 1-129,2-14 0,1-17 0,3-17 0,1-15 0,10-1 0,1-7 0,0-3 0,7-4 0,7-10 0,-2-1 0,5-1 0,4-7 0,-4 2 0,2 1 0,3-4 0,-5 3 0,3 2 0,-6 3 0,-6 3-1147,3 3 646,3 10 574,-2 1-1045,-4 0 1216,3-1-366,-4-2 122,-3-2 0,4 7 0,-2-1 0,5-1 0,-3-2 0,5-1 0,-4-3 0,-2 0 0,3-2 0,-4-1 0,6 1 0,4-1 0,-2 0 0,3-8 0,4 0 0,-5 1-36,4-7 46,2 1-15,2 3 5,-4 2 0,1 3 0,-5 2 0,1 2 0,-6 2 0,4 0 0,3-8 1147,4 0-726,-4 16 457,-5 18-1036,-21 13 164,1 1 1,-1 0-1,1 0 0,-1 0 0,1 0 0,0 0 1,-1 0-1,1 0 0,-1 0 0,1 0 0,-1 0 1,1 0-1,-1 0 0,1 0 0,-1 0 1,1 1-1,-1-1 0,1 0 0,-1 0 0,1 1 1,-1-1-1,1 0 0,-1 1 0,1-1 1,-1 0-1,0 1 0,1 0 0,8 18-18,-12 20 18,-12 7-6,-2 4 0,1 1 0,-5 6 0,4-2 0,3-2 0,-4-4 0,-5-3 0,3 6 0,-4-2 0,4-1 0,4-3 0,6-1-1147,-5-10 942,3-2 194,-5-8-343,2 0 434,2 2-120,5 2 40,-6 5 0,2 2 0,-6 2 0,3 2 0,-5 0 0,2 9 0,4 0 0,-4 1 0,-5-3 0,3-1 1147,-4-2-963,4-18 132,4-18-328,15-8 13,1 0 1,-1 0 0,1 0-1,-1 0 1,1 0-1,-1 0 1,1-1 0,-1 1-1,1 0 1,-1 0 0,1-1-1,-1 1 1,1 0 0,-1-1-1,1 1 1,0-1 0,-1 1-1,1 0 1,0-1-1,-1 1 1,1-1 0,0 1-1,0-1 1,-1 1 0,1-2-1,-7-20-1,4-11 0,2-6 0,1-4 0,9-8 0,0-2 0,8 2 0,-1 2 0,-2 2-1147,-4-5 691,-3 1 516,5-6-172,-2 2 112,7-7 0,-2 4 0,-3 3 0,-3 5-1147,-3 3 559,6-5 686,-3 3-229,0 0 131,-3 2 0,-2 3 363,7-7-467,6 1 156,0 1-52,-2 2 0,-4 3 1147,-3 1-521,-4 1-735,7 1-901,-2 1 1298,-1 0-440,-2 0 146,-1 0 6,5 8 0,-1 0 0,0 0 887,-2-1-1140,5-11 379,7-1-126,-1-10 0,-2 1 0,3 8 0,5 4 0,-2 3 0,-5 1 0,3-7 1147,-4-2-1386,-3 17 971,-5 16-889,-7 14 159,-1 0 0,0 0-1,0 0 1,0 0 0,0 0-1,1 0 1,-1 0-1,0 0 1,0 0 0,0 0-1,0 0 1,1 0 0,-1 0-1,0 0 1,0 0 0,0 0-1,0 0 1,0 0-1,1 0 1,-1 0 0,0 1-1,0-1 1,0 0 0,0 0-1,0 0 1,1 0-1,-1 0 1,0 0 0,0 0-1,0 1 1,0-1 0,0 0-1,0 0 1,0 0 0,0 0-1,0 0 1,0 1-1,1-1 1,-1 0 0,0 0-1,0 0 1,0 0 0,0 1-1,0-1 1,0 0-1,0 0 1,0 0 0,0 0-1,0 1 1,0-1 0,-1 0-1,-4 28-1,-3 11 0,0 7 0,0 3 0,2-1 0,-6-9 0,2-2 0,1-2 0,2 1 0,2-1 0,-6-6 0,1 1 0,1 1 0,3 2 0,1 3 0,-6 1 0,2 2 0,0 1 0,-5-7 0,1-1-795,2 1 1022,2 0-340,4 3 113,2 1 0,-6-6 0,0 0 0,1 1 0,2 2 0,2 2 0,1 1 0,2 2 0,0 1 0,1 0 795,1 1-1022,-1 0 340,0 0-113,1-1 0,-1 1 0,0-1 0,0 0 0,0 1 0,0-17 0,8-8 0,-7-18 0,0 2 0,0 0 0,-1 0 0,1 0 0,0 0 0,0 0 0,0-1 0,-1 1 0,1 0 0,0 0 0,0-1 0,-1 1 0,1 0 0,0-1 0,-1 1 0,1-1 0,0 1 0,-1-1 0,1 1 0,-1-1 0,1 0 0,16-22 0,6-2 0,-3-15 0,4-4 0,-4-3 0,4 1 0,-5 0 0,4-6 0,-5 1 0,-3 1 0,2 2 0,-3 3 0,5 9 0,-3 3 0,-3 0 0,-4 0 0,5 6 0,-3-1 0,-1-2 0,-3-2 0,-3-3 0,7-3 0,-2-9 0,7-1 0,-1-1 0,6 9 0,-3 3 0,-4 1 0,4 1 0,-3-1 0,5-2 0,-3 16 0,-4 15 0,-4 17 0,-3 12 0,-3 10 0,-2 7 0,-9 2 0,0 3 0,-1 7 0,-7-7 0,2-2 0,2-2 0,3-1 0,4 0 0,-7 0 0,3 1 0,0-1 0,3 1 0,1 8 0,3 0 0,-7-7 0,0 6 0,1-2 0,1 1 0,2-3 0,3 0 0,0-1 0,2-1 0,0 0 0,0-1 0,0 0 0,1 0 0,-1 0 0,0 0 0,0 1 0,0 7 0,0 1 0,0-1 0,0-1 0,0-2 0,0-1 0,0-2 0,0-1 0,0-1 0,0 0 0,0 0 0,0 1 0,0-1 0,0 0 0,0 0 0,0 0 0,0 0 0,0 0 0,0 1 0,0-1 0,0 0 0,0 1 0,0-17 0,0-16 0,0-17 0,8-5 0,1-11 0,-1-5 0,-1-5 0,-2-4 0,-1-1 0,-3-1 0,0-1 0,7 0 0,0 1 0,0 0 0,6 8 0,-1 1 0,-2 0 0,-2-2 0,-3-1 0,-3-2 0,6-2 0,0-1 0,-1 0 0,6-8 0,-1-1 0,6 0 0,5 2 0,-2 1 0,4 2 0,-4 18 0,-6 18 0,-15 8 0,0 0 0,-1 0 0,1 0 0,-1 0 0,1 0 0,-1 1 0,1-1 0,-1 0 0,1 0 0,-1 1 0,1-1 0,-1 0 0,1 1 0,-1-1 0,0 0 0,1 1 0,-1-1 0,1 1 0,-1-1 0,0 0 0,1 1 0,-1-1 0,0 1 0,0-1 0,1 2 0,6 20 0,-4 11 0,-2 6 0,-1 4 0,-1 0 0,0 1 0,0-1 0,0-1 0,1 0 0,-1-1 0,1 0 0,0-1 0,0 1 0,0-1 0,0 0 0,0 0 0,8-7 0,1-1 0,-1 0 0,-1 1 0,-2 2 0,-1 2 0,5-6 0,8 0 0,8-7 0,5-6 0,-2-15 0,3-13 0,-6-12 0,1-9 0,-5-6 0,-6-4 0,-5-1 0,4-1 0,-3 0 0,-2 1 0,5 0 0,-1 1 0,-3 0 0,-3 0 0,-2 1 0,6 8 0,-1 0 0,6 0 0,-1-1 0,-2-3 0,4-1 0,-2-1 0,-3-2 0,4 8 0,-2 0 0,-3 15 0,-3 16 0,-3 15 0,-3 11 0,-1 9 0,-1 5 0,0 3 0,-1 1 0,1 0 0,-1 0 0,1-1 0,0 0 0,7-1 0,1 0 0,1-1 0,-3 0 0,7 1 0,-1-1 0,-2 0 0,-2 0 0,-3 0 0,-2 0 0,6 1 0,0-1 0,-1 0 0,-2 1 0,6-1 0,-1 1 0,7-1 0,6 0 0,-3 0 0,5 1 0,-4-1 0,2 0 0,4-7 0,4-9 0,-29-24 0,0 2 0,1-1 0,-1 0 0,0 0 0,1 0 0,-1-1 0,1 1 0,4-1 0,29-7 0,2-22 0,-6-9 0,-1-16 0,1 6 0,-7 1 0,-6 2 0,1 10 0,-6 2 0,5 0 0,-4 0 0,5 6 0,4-1 0,-3 14 0,-4 14 0,-6 14 0,-4 12 0,-3 7 0,-4 7 0,-1 1 0,0 2 0,-1 1 0,0-2 0,8 0 0,1-1 0,-1 0 0,0 0 0,-3-1 0,0 1 0,5-9 0,1 0 0,6 0 0,7 1 0,6-5 0,5-7 0,4-7 0,2-6 0,1-4 0,1-3 0,-1-1 0,1-1 0,-1-1 0,0 1 0,-1 0 0,1 1 0,-1-1 0,1-7 0,-1-1 0,0 1 0,0 1 0,0-6 0,0 2 0,1 1 0,-1 3 0,1 2 0,-1 2 0,-8 9 0,-8 10 0,-8 9 0,1-1 0,-5 4 0,6 4 0,-4 3 0,-3 2 0,5-6 0,-2 0 0,5-6 0,5-16 0,6-5 0,-4-15 0,3-9 0,2-9 0,3-6 0,3 4 0,-7-2 0,1-2 0,1 0 0,2-2 0,2-2 0,2-1 0,1 0 0,1 8 0,-8-8-1147,0 7 328,-8-1 933,-6 0-263,1-1-848,3-2 1280,5-1-425,-3-2 142,3 8 0,-5 0 0,3 0 0,3-2 0,-5-2 0,3 7 0,-5-1 0,3-2 0,-5-1 0,4 5 0,-5-1 0,3-2 0,-3-2 0,4-2 0,-4-3 0,4-1 0,4-1 0,5-8-128,-5-1 165,3 7-55,3 3 18,-7 2 0,-5 0 0,2 8 0,-6-1 1146,4 0-398,-3-3 199,3-2-1105,6 6 463,-4-1-348,-4-2 64,2 7-21,-4 13 0,-15 13 0,-1-2 0,1 1 0,-1 0 0,1 0 0,-1 0 0,1 0 0,-1 0 0,0 0 0,1 0 0,-1 0 0,1 0 0,-1 0 0,1 0 0,-1 0 0,1 0 0,-1 1 0,1-1 0,-1 0 0,1 0 0,-1 0 0,1 1 0,-1-1 0,0 0 0,1 1 0,-1-1 0,1 1 0,7 16 0,-11 19 0,-3 7 0,-9-3 0,-1 1 0,2-1 0,4-1 0,-6 1 0,4-1 0,1 1 0,-4-8 0,2 0 0,2 0 0,3 1 0,-5-5 0,2 1 0,-7-7 0,3 2 0,2 4 0,-4-6 0,2 4 0,4 2 0,-6 4 0,-4 12 0,-6-6 0,2 1 0,-3-1 0,-3 9 0,-3-7 0,6 0 0,-2-10 0,7 0 0,6 0 0,-2-6 0,4-14 0,15-10 0,-1 0 0,1 0 0,-1 0 0,1 0 0,0 0 0,-1 0 0,1 0 0,-1 0 0,1 0 0,-1 0 0,1 0 0,-1 0 0,1 0 0,0 0 0,-1-1 0,1 1 0,-1 0 0,1 0 0,0 0 0,-1-1 0,1 1 0,0 0 0,-1 0 0,1-1 0,0 1 0,-1 0 0,1-1 0,-8-17 0,4-10 0,2-8 0,1-4 0,2-2 0,-1-1 0,1 0 0,0 0 0,-1-7 0,0 1 0,1 0 0,-1 1 0,0 3-1147,0 2 887,0 1 264,0 1-88,0 1 84,0-1 0,0 2 0,0-2 0,0 1 0,0 0 0,0 0 0,0 0 0,0 0 0,-8 0 0,0-9 0,-1 1 0,3-9 0,1 1 0,2 3 0,-7 3 0,1 3 0,0 3 0,3 2 0,-7 1 0,2-7 0,-7 0 0,3-1 0,1 3 0,5-7 0,-6 2 0,4-7 0,-7 2 0,2 2-1147,4 4 328,-6 4 899,4 2-220,-5 2-1019,2 1 1212,3 1-139,5-8 47,-5 1 39,3-1 0,1 1 0,3 2 58,3 2-74,-6 1 1171,1 1-984,0 0 997,-5 1-1018,1 0-102,2 0 10,3 0-58,-5 0 1147,1 0-1002,3 16 542,7 24-692,2-1-1,0 1 1,-1-1 0,1 1 0,-1-1-1,1 1 1,-1-1 0,1 1 0,-1-1-1,1 1 1,-1-1 0,0 1 0,1 0-1,-1 0 1,1-1 0,-1 1 0,0 0-1,1 0 1,-1-1 0,0 1 0,1 0-1,-2 0 1,-11 9 99,-6 13-94,2 11 0,4 5 0,3 4 0,-4 1 0,2 9 0,-5 0 0,-7-2 0,3-1 0,-4-3 0,4-2 0,4-2 0,-2-9 0,-4-1 0,3 0 0,-5-7 0,5 1 0,5-13 0,-4-15 0,4-12 0,4-12 0,3-8 0,4-4 0,1-4 0,-5-1 0,0 0 0,-8 0 0,2-7 0,1 0 0,-4 1 0,2-6 0,-5 1 0,3 2 0,3 4 0,5 2-1147,-5 10 864,2 3 294,-5 1-406,1-2 483,4-8-132,-6 5 44,4-2 0,3 2-987,3-1 1269,3-1-423,-6 8 141,1 0 0,-6-1 0,1-2 0,3-1 0,-6-2 0,4-2 0,2-1 0,-4 0 0,2-1 0,3 0 0,3 1 0,-5 7 0,3 1 0,-8 0 0,3-2 1147,2-1-966,4-2 154,3-2-353,2 16 1144,3-1-1435,1 0 463,0-3-154,1-12 0,-1-4 0,9-2 0,0-1 0,0 1 0,-2 1 0,-2 2 0,6 0 0,-1 1 0,-1 0 0,-3 1 0,7 0 0,-2 0 0,-2-1-1147,6 9 1228,-1 0-174,-3 0-421,-3-1 651,-3-2-206,6-10 69,-1-2 0,-2-1 0,-2 1 0,7 9-1147,-2-6 1426,-2 2-429,-1-1 143,-4 1 7,7 0 0,7-7 0,-1-1 0,-2 1 0,4 2 0,-3 2-484,5 1 622,-4 2-207,5 1 69,-4 1 0,4 0 0,4 0 0,-3 0 0,3-7 0,-5-2 0,3 1 0,3 0 0,-4 3 0,3 2 0,3 1 0,4 1 0,-6 0 0,3 9 0,-7 1 0,2-1-622,3-1 800,3 6 866,-5-10-1368,3 6 486,-7-1-1117,3 6 1228,-5-2-410,3 7 1284,3-2-1245,-4-4 196,3 5 1082,4-3-1508,3 4 492,3-3-164,-5 13 0,-7 13 1076,-7 13-1383,-7 11 858,-12 7-665,-4 6 171,-1 2-57,-8-6 0,1 0 0,-5-1 0,2 1 0,-5 2 0,4 1 0,-4 1 0,5 0 0,-5-7 0,5 0 0,4 1 0,4-16 0,4-14 0,3-15 0,2-11 0,9-2 0,1-5-1147,8-4 1135,-1-2-55,-3-3 19,6-8 48,-4-2 0,-3 0 0,5 1 0,5 2 0,-3 2 0,-2 1 0,2 10-981,-3 1 1261,-4 0-420,-3-1 140,4-2 0,6-1 0,-1-3 0,-3 0 0,-4-2 0,4 1 0,6-1 0,-3-7-600,6-9 772,3 0-258,-3 1 86,-5 4 0,3 4 0,2 2 0,-3 4 0,4 0 0,-5 2 0,4 0 0,-5 1 0,3-9 0,-4-8 0,5-1 0,3 2 0,-4 3 0,4 12 0,3-5 0,-5 2 0,4 1 0,-7 0 0,4 9 0,-6 0-1001,4 1 1287,-5-2-429,4-2 143,3-1 0,6-1 0,-5-2 0,2 8 0,-5 0-215,-6-1 276,3 7-91,-5-1 1176,4-2-716,5-3-483,-2-3 1248,3 6-1506,-5 15 467,-19 14-156,-1 0 0,1-1 0,0 1 0,-1 0 0,1 0 0,0 0 0,0-1 0,-1 1 0,1 0 0,0 0 0,-1 0 0,1 0 0,0 1 0,0-1 0,-1 0 0,1 0 0,0 0 0,-1 0 0,1 1 0,0-1 0,0 1 0,10 14 1146,-4 12-1327,-12 8 303,-2 4-101,-10 4-21,1 8 0,2 1 0,-5-9 0,4-3-1147,2-1 997,4-2 123,-4 0-42,-7 1 69,3 1 0,2 0 0,4 1 0,-5-8 0,3 0 0,3 8 0,-5-6 0,2 1 0,-5 9 0,2 1 0,-5 1 0,3 8 0,-4-1 0,-5-2 0,4-2 0,5-3 1147,-3-10-996,4-2-124,-3-2 41,3 2-68,-4 1 0,-5 1 0,4 2 0,4 2 0,-3 0 0,5-16 0,11-16 0,13-25 0,4-13 0,9-2 0,-2-13 0,6-2 0,3 7 0,-3 1-1147,-5 1 881,2 1 272,3 8-91,-4-9 85,3-1 0,-3-2 0,2-1 0,4 0 0,-5 0 0,5 1 0,1-8 0,5-1 0,-6 2 0,3 0-1147,1 3 328,-5 2 765,1 1-48,3 1-1076,2 1 945,4 0 229,1-8-76,-6-1-1067,0 1 581,2 1 657,1-6-218,2 1 127,-7 2 0,10 2 0,-7 3 0,2 2 0,0 1 0,2-7 0,1 1 0,1-8 0,2 1-1147,0 2 1184,-8 3-117,0 3 140,1-5-89,8 2 43,-5 1-14,2 2 0,-1 2 0,1 2 0,0 2 0,-7 0 0,1 1 0,-1 8 0,-5 0 570,9 1-733,-6-10 244,3 5 421,-7-1-645,2 0 214,2-1-71,3 0 0,-6-1 0,3-1 0,2 8 1147,-6 0-328,2 8-372,-5-2-458,2-1 98,-5-3 1060,3 4-1124,4-2 40,-4-2-13,4 4-50,-5-1 0,3 6 0,-5-3 1082,4 4-1391,3-2 1611,-4 12-831,-4 13-535,-5 12 178,-14 11 723,-3 7-1076,-3 6 358,0 2-119,-7 2 0,2 7 0,1 1 0,-5-8 0,-6 5 0,2-2 0,4 7 0,-4-9 0,4-1-1147,3-3 1010,5-1 106,-6 0-36,-5-1 67,2 2 0,2-1 0,4 1 0,-5 8 0,-4 1 0,1 7 0,-4 8 0,3-3 0,4-2 0,-3 3-1146,-4-5 326,-5-3 499,4 3 296,-4-3-45,5-2 70,-2-4 0,5 5 0,-3-2 0,5 6 0,-4-2 0,-4-2 0,4-3 0,-4 4 0,-2-2 0,-5 7 0,-2-4 0,-3-2 0,6 5 0,0-11 0,7 4 0,-1 6 0,-1-2 0,4-2 0,-3-3 0,-2-3 0,4-3 0,-2 6-1147,-4-1 672,6 7 541,-3-1-181,-3-2 115,6-4 0,5-2 0,-2-3 0,-3 6 0,-5-1 0,5-1-1105,4-1 1421,-2-3-474,-3-1 158,4-1 0,4-1 0,-3-1 0,5 0 0,-5 0 0,3 0 0,-4-8 0,4 7 0,-5 2 0,4 8 1147,4 2-1432,-4-9 437,4-1 1001,-6-11-1271,4-1 222,3 0 1073,-4 2-965,2 3 944,4 2-1164,3 2 103,-5 1-60,10-6 1111,4-17-689,9-40-566,9-11 177,0-16-68,5-4 0,5-1 0,-3 2 0,-6 4-1147,2 4 328,-5 2 211,-4 2-482,-5 1 1044,5 1-42,-3 1 50,7-9 38,6 0 0,-2 0 0,4-7 0,4-7 0,-4 2 0,3 3 0,2 5-1147,-5-5 328,2 4 254,-5 2-538,2-4 690,-5 1 431,4-4-109,3 9 91,-4 4 0,12-4 0,-5 1 0,3 1 0,2-6 0,-6 1 0,1-7 0,2-6 0,2 3-428,2-4 550,-5 4-183,0 5 61,2-3 0,2 5 0,2-5 0,1 3 0,2 4 0,1-4 0,-7 2 0,7-4 0,-7 3 0,1-6 0,8 4 0,-7 3 0,2 5 0,0 4 0,1-6-939,0 10 1208,1-6-404,-7 2 135,7 0 0,-7 1 0,2 2 877,0 9-1127,1-7 375,2 9-125,-7-2 0,9 0 0,-7-1 0,2 6 0,0-8 532,2-2-684,1-2 228,1-2-76,2 1 0,-1 8 0,2 1 0,-1 0 0,1-1 1147,0 6-328,-1 7 164,-7-1 0,-9 14-496,-23 9-442,0-1 0,-1 0 0,1 1 0,0-1 0,0 0 0,-1 0 0,1 0 0,0 1 0,0-1 0,-1 0 0,1 1 0,0-1 0,-1 1 0,1-1 0,-1 1 0,1-1 0,0 1 0,-1-1 0,1 1 0,-1-1 0,0 1 0,1 0 0,-1-1 0,1 2 0,0 23 778,-14 19 185,-2 5-534,-9 4-496,2-2-1032,4-2 235,-3-2 478,-4-3-825,4 6 679,-4-8 535,4-2-154,6-1 106,-4 7 0,-4 0 0,-4 9 0,2-1-1147,-2-1 328,4 5 776,-2 5-62,6-3 76,-12 14 29,4-5-1147,-4 4 328,-1-7 184,-4 3 699,7-7-178,-2 2-364,0 3 615,-3 4-205,6 3-1079,-1 3 1266,-10 3-223,6 8 74,-2-6 30,-1-1-1146,-2-1 1474,0 7-492,-1 1 164,-1-9 0,0 8 0,-1-2 0,1 0 0,-9-1 0,9-1 0,-9 7 0,10 0-706,1-1 908,-7-2-303,7-1 101,-8 5 0,1 0 0,0-1 0,-8-3 0,10 6 0,-7-1 0,1-10 0,10-2 0,-6 5 0,1-1 0,0 1 0,-7 0 0,8 7 0,-6-1 0,9-1 0,1-2 0,-6-2 0,8 5 0,-8 0 0,0-2 0,8-1 0,-7-3 0,8-10 0,1-9-508,-1-2 653,0 2-16,7-6-187,0-4 87,6-5 1118,-2 3-1339,-2-2 317,-3 5-106,-4-1-19,5-4 0,-1-2 0,7-4 0,-3-3 0,6-1 1147,5-2-327,-2-8-959,3-1 1442,3 1-480,-4 1 160,2 2 0,-5-8 983,21-37-983,11-13 0,1-9 0,0-6-798,-3-4-1267,5 7 854,-3-7 237,-3-2-95,5 9 86,6-9 0,-3 1 0,5-8 0,-4-1 0,-4 1 0,3 2 0,4 3 0,-3-6 0,4 2-1147,4 0 328,-4 3 817,-5 2-114,10-6 92,-4 1 24,4 1 0,2-5 0,-4 0 0,1 3 0,3-5 0,2-6 0,10-6-1147,-5 3 328,9-4-164,-8 6 954,8 5-80,-9-10 82,7 4 27,0-4 0,0-3 0,-1-4 0,7-2-1147,0-2 328,7-1-164,-2-1 1005,-3 8-145,-3 0 103,5 0 20,-3-1 0,15-2 0,-3-10 0,-3 7-1147,3-1 327,4-7 804,-5-1-96,4 1 86,2 1 26,-4 1 0,2 1 0,-5 10 0,2-6 0,3-1 0,-3-1 0,2 0 0,-5 0 0,4 8 0,2-7 0,4-1 0,-4 8 0,-6 0 0,2 0 0,-6 7 0,-3 6-897,-6 8 1153,5-3-175,-2 4-141,-2-5 90,-2 2-30,5 2 0,-1-4 0,-2 3 0,-1-5 0,5 2 0,-10 4 0,-1 11 0,-3 4 1147,-9 2-1120,0 2 1183,0-2-340,2 0-372,2-2-524,-5-1 121,1 7-95,-7 0 0,3 0 0,-7-1 0,4 5 1147,3-1-328,-7 3 2130,-27 45-1966,-9 10 0,0 6 0,2 6-191,-4-7-901,-5 0-902,3 1 488,-5 1 602,5 9-200,-3 1 121,-3 10 0,-4-1 0,-4 6 0,6-2 0,-2 4-1147,-1-3 328,6-5-164,-2 4 1057,-10 4-212,5-2 125,-2 3 13,-1 4 0,7-4 0,-9 4 0,-1 10 0,6-5-1147,-9 3 328,8 1-164,-9-7 1077,-1 0-238,0 2 134,0 1 10,1 3 0,0 2 0,2 1 0,0 9 0,-8 1-1147,8 0 328,-7-1-164,1 6 961,1-2-89,1-1 85,1-11 26,-7 6 0,2-3 0,0 1 0,1-2 0,4 9 0,1-1 0,1-1 0,-7-1 0,1-3 0,-1 7 0,2-1 0,3-2 0,0-1 0,-6 5 0,9-1 0,1-2 0,1-2 0,1-3 0,0 6 0,0-8 0,6-3-835,1-1 1073,0 0-357,-3-9-70,7 0 243,-2 1-81,6-6 27,-1-6 0,5 2 830,-4-5-1067,5-4 356,-3-4-119,3 5 1146,4-3-326,-3-9 163,3-2-1076,3-3 1383,4 0-460,2 0 153,10-6 0,3-16 50,-8-14-1008,0 0 1,0 0-1,0 0 0,1 0 0,-1 1 1,0-1-1,0 0 0,1 0 0,-1 0 0,0 0 1,0 0-1,1 0 0,-1 0 0,0 0 0,0 0 1,1 0-1,-1 0 0,0 0 0,0 0 0,4-2 379,-4 1-379,15-15 958,7-20 0,-2-8-1060,5-12 216,4-10-865,4 2 937,-5-6-316,3 14-1042,-8 5 328,3-2 98,2-4 492,3 1 194,-5 2-11,3-4-1101,2 3 328,2-5 612,2-5 149,-5 3 5,1 3 53,1-2 0,-6 5 0,1-5 0,11-5 0,-6 5 0,3-5 0,1 5 0,1 4 0,10-10 0,-8 3-1147,9 5 328,-9-12 947,-1 4-282,8-3 149,-9-3 5,9 6-941,-1-2 1210,9-2-404,-1-2 135,-1 5 0,-3-10 0,5-2 0,-2 7-1147,7-2 328,-3 1 81,5-2 832,-3-1-223,5-10 129,-4 0 0,4 6 0,-4 2 0,3-7 0,-3 1 0,4-1 0,3 1 0,-3 0 0,3 2 0,-4 1 0,2-7 0,3 0 0,5 0-1147,-5 2 845,2 2 318,-6 1-106,3 2 90,-6-7 0,-5 8 0,3 1-858,-4 1 1103,-2 8-564,-5 9 375,6-8-84,-2 5 28,-2-3 0,6-3 0,-2-3 0,-2 6 0,-3-2 0,-2 14 0,-3-1 850,-9 5-1093,-2 4 1511,-8 3-775,9 2-564,-6 2 189,3 1 1028,1 0-326,-5 1-888,3-1 204,0-8-122,4 0 1133,3 0-328,-15 17 164,-6 18 0,-15 13-961,1 0 0,-1 0 0,0 0-1,0 0 1,1 0 0,-1 0 0,0 0 0,0 0 0,0 0-1,1 0 1,-1 0 0,0 0 0,0 0 0,1 0 0,-1 0 0,0 0-1,0 0 1,0 0 0,2 2 153,-2-2-153,0 0 0,0 0-1,0 0 1,0 1 0,1-1 0,-1 0 0,0 0 0,0 0-1,0 1 1,0-1 0,0 0 0,0 0 0,0 1 0,0-1-1,0 0 1,0 0 0,0 1 0,-6 19 961,-2 12 0,-10 14 0,-8 13-1111,3 1 282,-5 7-1296,5-3 555,-2-5 684,-4 3-1374,5-6 458,-2-3 512,5 4 278,-3-3-39,5 5 68,-4 5 0,5-3 0,-4 5 0,-4 4 0,-4 3-1147,4 3 328,-3-6 236,-2 10 633,-3 1-157,-2-7 107,-2 1 0,6 8-1147,1 1 328,-2 1 396,-1 0 427,-1 0-88,-3 6 84,-1-1-990,-1 0 1273,0-2-424,-1-2 141,-7 13 0,-1 8 0,0-1-1147,2 4 758,1 4 430,-5 10-143,0-5-1045,2 0 1091,2 0 2,-6 1-1,1 7 55,-6 2-1107,2-8 1423,-5 6-474,3-1-553,3-1 914,5 0-569,-5-2 441,-5 16-148,2-9 83,2 7-15,-3 6 5,3-11 0,3-3 0,-4-4 0,-5-3 0,10 6 0,-4 0 0,-4 0 0,11-2 0,-5 7 0,3-9 0,3-2 0,2-10 0,-6-1 203,10 0-261,1 1 87,-6-5-29,1 1 0,0-5 0,1-7 465,9 4-598,2-5 199,0-3-66,0-4 0,7-4 0,-2 7 0,-1-9 979,-3-2-1258,6-1 419,6-9-140,-1-16 1146,5-1-534,4-5-717,-3-3 1386,3-2-462,-5-10-437,2-1 773,4 0-258,3 1 86,3 2-962,-5 1 1237,1 2-413,2 2 138,-2-9 983,15-47-983,10-14 0,2-19-258,6 4-815,-3-10-930,5-6 201,3 1 571,5 3 202,-6-12-1159,11-12 385,-6-6-26,1-2 970,2 0-268,1 2-1003,2 2 328,0-7-164,2 1 693,0 10 256,0 1-31,1-4 65,-1-1 0,-7-1 0,-1 2 0,8 0 0,-5-7 0,8 1 0,1 1 0,1 1-1147,7-5 328,-8 1-91,7 1 1053,-3 3-296,0-5 153,5-7 0,-8-7-1147,5 3 544,6-4 705,-1 4-235,-1-2 133,-4-3 0,5 5 0,-3-3 0,-1 5 0,5-11-1146,-3 5 1013,-2-3 101,5-3-34,-2-2 66,5-1 0,-2 5 0,5 0 0,4-1 0,-3-2 0,4-1 0,-6-2 0,4-2-1006,-5 0 1293,11 7-431,-4 0 144,4-8-707,2 6 909,-5-1-629,1 7 520,2-8-140,2 6 47,-5-1 0,2 6 11,-7-1-14,2 5 5,-5 7-2,3 4 420,-5-3-540,-4 2 180,-4 3-60,3 2 0,-1 3 0,5 1 0,-2 1 648,-2 10-833,-12 8 1424,5 8-1269,-2-1 109,-1 5-37,-1-5-42,8 3 0,-8-6 0,-2 11 0,-9-5 1147,-1 12-762,-7 3 722,0 2-186,-5 0-757,3 8-94,-4 0 1124,4 6-375,4-1 164,-3-2-1059,4-4 1361,-5 12-453,-5 14 151,-16 5-953,0-1 0,0 0 0,0 0-1,1 0 1,-1 1 0,0-1 0,1 0 0,-1 0-1,0 1 1,0-1 0,0 0 0,1 0-1,-1 1 1,0-1 0,0 0 0,0 1 0,0-1-1,1 0 1,-1 1 0,0-1 0,0 0 0,0 1-1,0-1 1,0 0 0,0 1 0,0-1 0,0 1-1,0-1 1,0 0 0,0 1 0,0-1-1,-1 1 1,-1 22 953,-11 8-677,-1 7-276,1 12 37,-6-7-67,3 8-479,3-1 616,3-1-206,-4-3 69,-5 7 0,2-2 0,-7-1 0,5 5 0,-5-2 0,-3 7-1147,4 5 342,-4-3 965,-2-4-322,4 11 162,-2-3 0,-3 3-1147,-3 3 328,6 4-64,-2 1 1019,-2 2-286,5 1 150,-1 1 0,-3-8 0,-2 8 0,5 0-1147,-10 1 328,6 1 150,-2 0 743,-10-1-193,7 8 119,-1-1-1147,-1 1 778,1-3 404,-2-1-134,0 5 99,0 0 0,-1 6 0,-8-1-1147,7 6 863,1 4 295,-7 5-98,8-3 87,-8 2 0,-7 2 0,8 3-1147,-6 2 1195,1 2-132,3 1 44,1-7 40,3-8 0,1 0 0,-6 9 0,0-4 0,1 3 0,1 2 0,-6 2-1147,10 1 1421,-6-6-422,1-8-148,1 0 378,-6-5-123,9 2 41,-6-4 0,2-4 0,1-4 0,2-3 0,1 5 0,10-1 0,-7-2 403,9-1-518,-1-2 173,-1-2-58,-1-9 0,7-1 1147,-2-1-1392,-1-7 385,6-6-128,6 2 1135,6-6-341,-2-3-966,3-4 1469,-6-4-490,4-1-876,2-2 190,-5-2 1029,3 1-343,2-1 164,4 1 0,0-9 983,7-40-983,9-14 0,9-17-544,0-7-447,-1-11 94,4 0-86,5 1-1147,-3-4 1352,-4 3-334,2-3 112,-3-5 17,3 3 0,-3-3 0,4 4 0,-3-11 0,4-3-1147,4 5 328,-3-3-164,3-8 896,3-2-1152,-5 6 384,3 1-128,3-7 1018,3-2-162,-6 1 108,11-1 19,1 2 0,-5-7 0,0 0-1147,9 2 328,-7 1 89,8 3 821,2-7-218,-1 2 127,0 0 0,-2-5 0,0 2 0,7-15 0,-1 3-1147,8-6 638,-2 6 584,-2-4-195,5-1 120,-3 5 0,6-3 0,-4-2 0,-3 5 0,12-19 0,-3 14 0,5-11 0,-5 0-1147,3-2 1080,4-8-1020,2 0 1326,4 8-1091,-6 3 1053,1-7-521,1 1 383,2 8-94,3-7 31,1 1 0,1 7 0,-6-6 0,7 8 0,-7-1 0,1 8 0,-7-8 0,9 7 0,-15 5 0,2 7 0,-6-2 330,3 5-424,-4 3 141,5 4-47,-4-6 569,4 2-731,-3 2 243,-3 2-81,-5 2 0,-4 10 0,-2 9 911,-3 2-1171,-1 7 1537,0-4-1047,-9 5-226,0 4 1223,-7 4-821,1 3-452,2 10 1298,-5-5-433,3 8-693,-5-1-45,4 0 1108,-5-2-370,-5 15 164,-5 14 0,-11 24 0,-11 14 0,-3 8 0,0 5 0,-4 10-2294,3-1 1537,-5 8-314,-4-3 50,3 4 38,-3-3 0,4-4 0,-2 3 0,-4 4 0,5 5 0,-3-3 0,-3 3 0,5 3 0,-3 3-1147,-2 2 328,-4 3-164,6 1 0,-11 0 0,-1 2 0,5-1 980,0 8-114,-1 1 94,0-1 23,-2-2-1147,-1-1 328,6 6 190,1-1 692,-9-2-176,6-1 113,-10 5 0,0-2 0,7 8 0,1-3-1147,-8 5 1273,0 6-1379,-2 4 1409,2 5-279,0-6 103,1 2 20,2 1 0,0-6 0,8 2 0,-7 10 0,0 2 0,-2-5-1114,0 1 1432,-8-1-477,8 1 159,-7 9 0,2 1-880,-1 1 1132,3 0-689,1-11 526,-6 7-133,8-1-270,-7 0 404,2-8-29,1 0-91,1-2 45,1 10-15,2-6 0,9-15 0,-7 7 0,-1-7 397,0 3-511,-1-5 171,0 4-57,1-4 0,7 3 0,2-5 0,-1 5 0,8-5 0,-2-3 456,-2-5-586,-3-3 195,6 4-65,-3-1 0,-1-1 0,5-10 0,-3-3 1147,7-9-1291,4-8 1402,-1 8-413,3-4-934,-4-5 231,3-4-131,4-5-11,3-4 0,3-3 0,3-1 1147,-6-1-328,1-1 164,0 0 0,2 1 0,0-9 983,12-49-983,10-12 0,1-11 0,-2-4 0,5-2-1797,-3 0 1164,4 2-443,-3 1 93,4 2 0,4-8 0,-3-7 0,3 0-1147,3-6 328,-4 3 261,-6-4 600,10 4-145,4-12 103,-4 4-1147,2-3 328,2-2 14,2 5 918,10-2-251,-7-1 138,2-3 0,-1-2 0,0-1 0,0-3-1147,0 0 328,0-1-53,9 0 1004,1-8-280,7 0-998,-8 0 381,5 1 913,-11 2-304,6-5 156,-2 0 0,8 1 0,-2 3 0,7-7 0,-2 3 0,6 0 0,-5 4 0,6-7 0,-5 2 0,4 2 0,-4 2 0,11-5 0,-3 1 0,4 2 0,2 2-1147,3-5 1009,-6 1-1040,1-6 1315,1 2-266,10-13-928,-6 2 1354,2-4-1041,0-4 914,1-1-646,0 5 588,-8 0-386,1 6 336,-8 7-93,10-2 171,-7-3-180,4 3 60,2 3-20,2 6 0,-6-5 0,1 4 309,-6 1-397,2 4 132,-7-6-44,4 2 0,-5 1 1147,-4 3-842,4 2-322,-4 9 1193,-3 11-1486,-3 0 465,-3 8 991,-2-3-922,-2 12-217,-9 4 1218,-1 4-406,1 2-755,-7 0 505,1 8-671,3 0 169,-5 0 1080,2-3-328,-5 14 164,-6 15 0,-4 14 0,-5 14 0,-3 8 0,-3 6 0,0 4-597,-9 1-379,0 0 72,-8 0-79,1-1 0,2-1 0,4 9 0,-5 7-1147,3 0 328,-6-2 769,2 5-53,3-3 73,-4-4 30,3 4 0,-6 6 0,4-3 0,2 4 0,-3 4 0,3-3-1147,-6 2 328,-4 3 487,2 3-837,5 3 279,-4-5 284,-3 0 662,3 1-166,4 3 110,-3 1 0,-4 2 0,-4 1 0,3 9 0,-3 2 0,-3-1 0,-2-1-1147,5-2 328,6-2-164,7 6 0,-2 0 492,-4-1 514,-5-2-116,3-2 93,-3 7 0,-4-2 0,5 0 0,-3-3 0,-10-2 0,5 6 0,-2 0-1020,-2 6 1312,0-1-438,6 6 146,0-4 0,0 5 0,-3-4 0,-2-3 0,-1-5 0,-2 4 0,0-3 0,-1 6 0,-1-2 0,8-3 0,1 5 0,-9-3 0,7 5 0,-1-3 0,-9-3 0,7-4 0,-9-4 0,9 6 0,-1-2 0,-7-1 0,8-2 0,-1-2 0,1 6 0,0-1 0,-1-1 0,-1-1 0,0-3 0,-1-10 0,0-9 0,7-2 0,1-6 0,8-6 672,-1 4-864,6-4 288,-3-2-96,-4-3 0,5-2 0,4-3 1147,-4-1-328,6-1-22,-6 0-908,5 0 249,-5-8-138,3-1 0,4-15 1147,4-16-328,12-13 164,4-13 0,1-8 0,0-13 0,6-4 0,0-8-590,5 1-388,-1 2-717,5-4 938,-4 3-339,5 4 113,-5-4 0,5 3 0,3-6 0,-3-4 0,-5 2-1147,3 4 328,3-11 606,-3 4 157,3-4 2,4 5 54,4-11 0,4-2-1147,2 4 328,-7-1-90,1 0 1052,1 6-297,1-1 154,-6-1 0,-6-3-1146,0 6 1166,3-3-96,-5-1 32,4-2 44,4 5 0,3-9 0,-4 5 0,2 7 0,2-2 0,-5 0 0,2 4 0,1-3 0,-4-2 0,2 4 0,2-3 0,4-3 0,-6 5 0,-6 6 0,10-10 0,-6 4 0,-5 4 0,3-2-351,3 5 451,-4 4-150,3-4 50,12 4 0,-5 3 0,-5-4 0,1-6 0,-7 1 0,3 4 0,-6 4 0,4 12 900,-5 4-1157,-3 2 385,-5 0 1019,4 7-328,-1-1-653,-3-1-96,5-3 1124,7-3-375,-15-7 2130,-21 57-1966,-1 12 0,-7 0-569,-4 4-415,2 3-1064,-3 3 1134,6 1-159,-3 2 53,5 0 37,-3-7 0,4 8 0,-3-8 0,-4 0 0,-4 10 0,-4 0 0,5 2 0,-10 0 0,6-1-1147,0-1 328,-2-1 954,7 0-290,-10 6 150,-8 9 5,4 0 0,0 6 0,-6-3-1146,7-3 326,2-5-163,-7 3 0,-1 6 0,1-3 618,1-2 353,0-5-64,-5 5 76,-1 4 0,2-9 0,2 4 0,2 5 0,-6-3 0,1 6 0,-7 4-1147,1-4 586,-5 4 651,3 3-217,-5-5 127,4 3-1147,4-6 1056,-11 3 47,2 3-16,-4-5 60,5 11 0,-4-4 0,-2 2 0,5 2 0,-3-6 0,-3 2 0,6 0 0,-4-4 0,6 1 0,-2-5 0,-4 2 0,-3 3 0,-3-4 0,-4 3-794,7-5 1021,-1 3-340,-1-5 113,7 4 0,-2-4 0,-2 3-620,5-3 797,-2-5-266,6 4 89,-3-4 0,5-2 164,4-4-211,-3-11 71,4 5 897,-5-8-1184,2-1 394,4 9-131,-4-8 0,11 2 0,-6-8 0,12 1 0,2 1 1147,1-6-380,1 2-916,-1-5 305,7 2-156,-8-4 0,6 3 0,-1-4 0,-1 4 1147,-1-5-328,-2-3 164,7-12 0,6-13 0,9-10 0,6-10 0,4-5 0,4-4-423,2-2 544,-8-1-693,1 1-429,-1 0-1018,1-8 1358,2 0-483,1 1 161,2-6-1146,-8 1 326,1 3 961,-8 2-298,1-5 154,2 3 3,3 1 0,4-6 0,2-5 0,2 1 0,-6-4 0,0-5 0,0-4-1147,-6 5 327,1-2-163,2-2 0,3 6 0,2-2 159,-5-2 943,2 5-261,0-10 142,-5-3 0,1 5 0,2-1 0,3 8 0,-6-10 0,3-1 0,2 5 0,2-1 0,2-1 0,3-1 0,1-10 0,0-2-1146,2 0 399,-1-1 890,1 3-296,-1 1 153,0 1 0,0-7 0,1 1 0,-1 0 0,0 2 0,0 2 0,0 1 0,0 2 0,0-7 0,7 0 0,2-8 0,7 2-1147,-1 2 910,-2 2 234,5-4-78,5-6 81,-2 2 0,4 3 0,3 4 0,5 4 0,-6-5 0,3 2 0,1 2 0,3 2 0,-6 2 0,1-6 0,2 1 0,-5 9 0,1 2 0,11 3 130,-6-1-167,3 8 55,1-1-18,-6 8 0,0 5 348,-8 7-448,3 12 1297,-6-5-1480,3 10 1581,-4 1-473,3-9-586,5 7 957,-4-2-320,3 0-46,-4-1 197,-5 15-66,-5 16 22,-5 16 0,-10 4 0,-3 10-434,-10 7-589,1 4 142,2 3-102,-5 2-1147,-5 2 994,3-1 127,-4 9-43,-4 0 69,5-1 0,5-2 0,-2-1 0,4 5 0,-3-8 0,-5-2 0,3 6 0,-3 7 0,-4 1-1147,-3-2 328,-3 6 496,5-3 299,-2 5-46,-8 4 70,6-2-1147,6-4 328,0 2 287,-1 4 567,-2-4-134,-3-4 99,-3-5 0,-1 12 0,6-3 0,-8-3 0,-1 12 0,-2-4-1147,1-4 328,-1 11 211,1-6 664,1 4-166,-8 2 110,8-6 0,-7 2 0,1-6 0,0 2 0,2-6 0,1 4 0,1 4 0,-6-5 0,0 4 0,-8 3 0,10-5 0,-6 4 0,3 1 0,-6-4 0,2 3 0,-6-7 0,2 4 0,4-6 0,-4 4 0,-5 3 0,3-3-1147,11-5 508,-3 3 751,4-5-564,-6-3 542,2 11-135,2-10-231,2 5 355,2-4-118,-5-4 39,1 5 0,1-11 0,10-3 921,-5 6-1184,9-2 394,-8 0-131,0 7 0,0-9 0,0-1 0,0-3 0,9-1 0,1-9 0,9 1 1147,-2-9-328,26-23-772,-1 1 0,1 0 0,-1 1-1,0-1 1,0 1 0,0-1 0,0 0 0,1 0-1,-1 1 1,0-1 0,0 0 0,0 0 0,0 0 0,0 0-1,0 0 1,0 0 0,0 0 0,1 0 0,-1-1-1,-2 1 1,4 1-15,-1-1 0,-1 0-1,1 0 1,0 0 0,-1 0-1,1 0 1,0-1 0,-1 1 0,1 0-1,0 0 1,0 0 0,-1-1-1,1 1 1,0 0 0,-1 0 0,1-1-1,0 1 1,0 0 0,0 0-1,-1-1 1,1 1 0,0 0 0,0-1-1,0 1 1,0 0 0,0-1-1,-1 1 1,1 0 0,0-1-1,0 0 1,0-18 951,11-9 0,2-6 0,8-4 0,6-3 0,-3-2-378,12-15-1808,-5-1 673,2 9 642,2-4-250,-6-5 138,0 2 0,2-5 0,2 4 0,2 2 0,3-2 0,1-5 0,1 2-1147,0-11 328,1 3-164,0-3 0,-8 5 0,-1-9 300,8-2 761,-6 5-199,1-1 121,1 0 0,1-2 0,1-1 0,1-1 0,-8-2 0,9 0 0,-7 8 0,0-9 0,1 8 0,2-1 0,-7-1 0,0 8 0,2-2 0,-5-2 0,1 6-1147,2-1 436,-5 4 844,3-1-281,2-4 148,3 4 0,-5-4 0,2 6 0,-6 5 0,2-3 141,-5 4-181,2 3 60,-3 5-20,2 2 1092,-3-6-1404,-4 2 468,3 1-156,-3 1 0,5 2 0,-3 2 0,-3 2 0,4-8 0,-3 1 1147,-2 0-328,-4 1-216,5 2-658,-2 2 1311,6 1-437,-2 1-299,-2 1 596,-4 0-199,5-1-603,-2 1-286,-10 8 1187,-3 33-1188,1-2 0,0 0 1,0 0-1,0 0 0,-1 0 1,1 0-1,0 0 0,-1 0 0,1 1 1,0-1-1,-1 0 0,1 0 1,-1 0-1,0 0 0,1 1 0,-1-1 1,1 0-1,-3 0 0,4 1-29,-1-1-1,-1 1 0,1 0 0,0 0 0,-1 0 1,1-1-1,-1 1 0,1 0 0,-1 0 0,1 0 1,-1 0-1,1 0 0,-1 0 0,1 0 1,-1 0-1,1 0 0,0 0 0,-1 0 0,1 0 1,-1 0-1,1 1 0,-1-1 0,1 0 1,-1 0-1,1 0 0,0 1 0,-2-1 0,-18 16 124,-7 12-121,-6 7 0,4 5 0,-1 3 0,5 1 0,-1-1 0,-2 0 0,4-1 0,-2 0 0,5-1-1147,-2-1 903,-4 0 243,4 0-80,-3 1 81,-11 7 0,4 0 0,-2 1 0,7-2-1147,-1-2 354,6 7 949,-9-2-316,5-1 160,-4-2 0,-1-2 0,6 6 0,-3-1 0,-1-1 0,-3 6 0,-2-9 0,5 5 0,-1-3 0,-1-1 0,-1 6 0,-3-1-1146,-2 6 326,-1-1 769,7-4-51,0-3 71,0 5 31,-2-3 0,-2-2 0,6 5 0,0-1 0,-2 5 0,-1-3 0,-3-2 0,7-4 0,-2-4 0,-1 6 0,-1-2 0,-3-1 0,6-3 0,-1-1 0,8-2-1147,-2-2 1138,-3 0-58,-2-1 19,4 0 48,-3 0 0,-1 0 0,-3 0 0,5 0 0,-2-8 0,7 0 0,-2 8 1147,-2-6-1388,4 1 1527,5-15-795,6-16 589,4-15-146,5-14 49,1-8 0,3-13-942,0-5 64,0-8-76,0 0-1176,-1 3 328,1-4 198,-1 3 681,0 4-172,1 4-1035,-1 3 843,0 3 321,-1 2-1209,1-8 1507,0 1-472,0 1-990,0-8 1087,8 2 7,0 2-2,0-6 55,7-5 0,-1 2-43,-3-5 55,-2-4-18,-3-4 6,-3 5 0,6 6 0,0-1 0,7-3 0,-2 4 0,-1-3 0,-3-3 0,-4-4 0,5-3 0,-1 5-1146,7-2 1217,-2-8-162,6 5 55,-4 7 36,-3 0 0,-3-1 0,3-3 0,-2 6 0,6-3 0,-3-9 0,-3 4 0,5-2 0,6 8 0,-4-10 0,6 8 0,-5-3 0,-4 7 0,3-9 0,4 6 0,-3-3 0,4 7 0,-4-2 0,4 6 0,3-3 0,-4-3 0,-5 5 0,3 4 0,-5-3-982,5 5 1263,-5 4-422,-2-5 141,3 12 0,-4 2 243,7-13-312,4 2 103,-3-1-34,-3 3 0,2 4 590,4 3-758,-3 2 252,-4 1-84,3 10 0,-4 0 1147,-4 1-328,4-2-980,-2-2 324,4 6-162,-2-1-1,-3-1 0,4 5 0,-2-1 0,4 6 1147,-2-3-328,-4 13 164,-4 13-808,-3 13 1039,-3 11-446,-2 8-87,-1 13-764,0 3 199,-9 1-116,0-1 0,-7-3 0,0-2 0,2-2 0,4-1-1147,-4-9 1245,1 7-196,4 0 65,-7 1 33,3 1 0,-6 0 0,3-1 0,3 0 0,4 0 0,-6 0 0,-4 7 0,1 1-1147,3 7 623,-5 0 604,-3-3-202,2 5 122,4-2 0,-3-4 0,-4 5 0,3-3-1147,-3 6 328,-5-4 818,5 5-116,-3-2 94,-2-5 23,4 4 0,-2 5 0,5-3 0,-2-3 0,5-5 0,-4 4 0,-3-4 0,4 7 0,-4-4 0,-3-1 0,5 3 0,-3-3 0,-2-2 0,4-4 0,-2-3 0,-2 6 0,4-1 0,6-1-1147,-2 6 947,-3-3 187,4-1-62,-5-2 75,5-4 0,-3 7 0,-4-2 823,4-1-1058,5-2 352,-3-11-117,5-1 1147,4-2-945,-4 1-189,3 2 62,2 0 1072,0-7 655,8-38-819,2-14-725,1-9-215,9 2 17,-1-3-60,1-3-828,-2 0 1065,6-10-356,-1-2 119,6 0 0,-2 0 0,-3 3 0,5 1 0,-4 2 0,-2 1-1147,4 0 1409,-2 1-407,5 8 136,-3-7 9,-3-2 0,5 0 0,-4-1 0,6 7 0,-4 2 0,-3 0 0,5-1 0,-4-2 785,6-1-1009,4-10 336,6-9-112,-4 0 0,2 0 0,-5 4-1147,3 3 328,2 11 676,-5 4-1050,-5 1 1468,3 0-434,3-10 159,4 6 0,-3-1 0,3 0 0,-6 1 0,3-2 0,3 0 0,-5-1 0,3 8 0,-4 0 0,1 0 0,5-1 1050,2-3-1350,-3-1 450,1 6-150,-5 0 0,2 7 0,-5-1 0,2-3 0,5 5 0,-5-2 1147,4-4-328,-14 11 482,-26 22-1275,-3 11 43,0 9-69,-5 7 0,-4 6 0,-5 3 0,4 9 0,-2-7 0,5 0-1147,-1-1 1215,-3-2-157,4 0 52,-2 1 37,5-1 0,-3-7 0,-2 0 0,3 0 0,-3-7 0,5 2 0,-3 2 0,5 3 0,-4 3 0,-3 2 0,-5 9 0,-3 3 0,-3 0 0,6-2 0,-1-1-1147,8-2 328,-2-1-164,-2-2 265,5 0 806,-3-1-214,6 0 126,-4 7 1136,-3-7-1461,5 0 488,-4-1-163,-3 0 0,5-1 0,5 1 0,-3-7 0,6-1 1146,3 1-326,-3-7 163,11-5 0,3-16-1142,11-13 321,2-12-161,7-2-1,0-6 0,5 5 0,-4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E1539-F9A6-44F9-8F2F-75042D4BAF0A}"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ED011-1912-45DF-8A5E-0AEAB07A8DDF}" type="slidenum">
              <a:rPr lang="en-US" smtClean="0"/>
              <a:t>‹#›</a:t>
            </a:fld>
            <a:endParaRPr lang="en-US"/>
          </a:p>
        </p:txBody>
      </p:sp>
    </p:spTree>
    <p:extLst>
      <p:ext uri="{BB962C8B-B14F-4D97-AF65-F5344CB8AC3E}">
        <p14:creationId xmlns:p14="http://schemas.microsoft.com/office/powerpoint/2010/main" val="49524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In the problem of a polygonal robot moving amidst polygonal obstacles. The arrangement induces by the obstacles induced cells. We can formalize the reachable location of the robot to be one cell. Because the robot can’t hit an obstacle, it is constrained by the robot to stay in only one cell.</a:t>
            </a:r>
          </a:p>
          <a:p>
            <a:pPr marL="228600" indent="-228600">
              <a:buAutoNum type="arabicParenR"/>
            </a:pPr>
            <a:r>
              <a:rPr lang="en-US" dirty="0"/>
              <a:t>If we divide the points to the </a:t>
            </a:r>
            <a:r>
              <a:rPr lang="en-US" b="0" i="0" dirty="0">
                <a:solidFill>
                  <a:srgbClr val="040C28"/>
                </a:solidFill>
                <a:effectLst/>
                <a:latin typeface="Google Sans"/>
              </a:rPr>
              <a:t>equivalence</a:t>
            </a:r>
            <a:r>
              <a:rPr lang="en-US" b="0" i="0" dirty="0">
                <a:solidFill>
                  <a:srgbClr val="202124"/>
                </a:solidFill>
                <a:effectLst/>
                <a:latin typeface="Google Sans"/>
              </a:rPr>
              <a:t> classes of a point is equivalent to another point if the second point is reachable from the first one. So, each class is a cell.</a:t>
            </a:r>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5</a:t>
            </a:fld>
            <a:endParaRPr lang="en-US"/>
          </a:p>
        </p:txBody>
      </p:sp>
    </p:spTree>
    <p:extLst>
      <p:ext uri="{BB962C8B-B14F-4D97-AF65-F5344CB8AC3E}">
        <p14:creationId xmlns:p14="http://schemas.microsoft.com/office/powerpoint/2010/main" val="406128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34</a:t>
            </a:fld>
            <a:endParaRPr lang="en-US"/>
          </a:p>
        </p:txBody>
      </p:sp>
    </p:spTree>
    <p:extLst>
      <p:ext uri="{BB962C8B-B14F-4D97-AF65-F5344CB8AC3E}">
        <p14:creationId xmlns:p14="http://schemas.microsoft.com/office/powerpoint/2010/main" val="25761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To see the proof of this claim you can look in the course book at page 177.</a:t>
            </a:r>
          </a:p>
        </p:txBody>
      </p:sp>
      <p:sp>
        <p:nvSpPr>
          <p:cNvPr id="4" name="Slide Number Placeholder 3"/>
          <p:cNvSpPr>
            <a:spLocks noGrp="1"/>
          </p:cNvSpPr>
          <p:nvPr>
            <p:ph type="sldNum" sz="quarter" idx="5"/>
          </p:nvPr>
        </p:nvSpPr>
        <p:spPr/>
        <p:txBody>
          <a:bodyPr/>
          <a:lstStyle/>
          <a:p>
            <a:fld id="{88FED011-1912-45DF-8A5E-0AEAB07A8DDF}" type="slidenum">
              <a:rPr lang="en-US" smtClean="0"/>
              <a:t>35</a:t>
            </a:fld>
            <a:endParaRPr lang="en-US"/>
          </a:p>
        </p:txBody>
      </p:sp>
    </p:spTree>
    <p:extLst>
      <p:ext uri="{BB962C8B-B14F-4D97-AF65-F5344CB8AC3E}">
        <p14:creationId xmlns:p14="http://schemas.microsoft.com/office/powerpoint/2010/main" val="237592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1) Take the region which is defined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oMath>
                </a14:m>
                <a:r>
                  <a:rPr lang="en-US" dirty="0"/>
                  <a:t> of the region is without conflict</a:t>
                </a:r>
                <a:r>
                  <a:rPr lang="en-US" baseline="0" dirty="0"/>
                  <a:t> then </a:t>
                </a:r>
                <a14:m>
                  <m:oMath xmlns:m="http://schemas.openxmlformats.org/officeDocument/2006/math">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F</m:t>
                        </m:r>
                      </m:e>
                      <m:sub>
                        <m:r>
                          <m:rPr>
                            <m:sty m:val="p"/>
                          </m:rPr>
                          <a:rPr lang="en-US" b="0" i="0" baseline="0" smtClean="0">
                            <a:latin typeface="Cambria Math" panose="02040503050406030204" pitchFamily="18" charset="0"/>
                          </a:rPr>
                          <m:t>d</m:t>
                        </m:r>
                      </m:sub>
                    </m:sSub>
                    <m:r>
                      <a:rPr lang="en-US" b="0" i="0" baseline="0" smtClean="0">
                        <a:latin typeface="Cambria Math" panose="02040503050406030204" pitchFamily="18" charset="0"/>
                      </a:rPr>
                      <m:t>=</m:t>
                    </m:r>
                    <m:r>
                      <a:rPr lang="en-US" b="0" i="1" baseline="0" smtClean="0">
                        <a:latin typeface="Cambria Math" panose="02040503050406030204" pitchFamily="18" charset="0"/>
                      </a:rPr>
                      <m:t>𝑐𝑜𝑛𝑣</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𝑃</m:t>
                        </m:r>
                      </m:e>
                      <m:sub>
                        <m:r>
                          <a:rPr lang="en-US" b="0" i="1" baseline="0" smtClean="0">
                            <a:latin typeface="Cambria Math" panose="02040503050406030204" pitchFamily="18" charset="0"/>
                          </a:rPr>
                          <m:t>0</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𝑃</m:t>
                        </m:r>
                      </m:e>
                      <m:sub>
                        <m:r>
                          <a:rPr lang="en-US" b="0" i="1" baseline="0" smtClean="0">
                            <a:latin typeface="Cambria Math" panose="02040503050406030204" pitchFamily="18" charset="0"/>
                          </a:rPr>
                          <m:t>𝑑</m:t>
                        </m:r>
                        <m:r>
                          <a:rPr lang="en-US" b="0" i="1" baseline="0" smtClean="0">
                            <a:latin typeface="Cambria Math" panose="02040503050406030204" pitchFamily="18" charset="0"/>
                          </a:rPr>
                          <m:t>−</m:t>
                        </m:r>
                        <m:r>
                          <a:rPr lang="en-US" b="0" i="1" baseline="0" smtClean="0">
                            <a:latin typeface="Cambria Math" panose="02040503050406030204" pitchFamily="18" charset="0"/>
                          </a:rPr>
                          <m:t>1</m:t>
                        </m:r>
                      </m:sub>
                    </m:sSub>
                    <m:r>
                      <a:rPr lang="en-US" b="0" i="1" baseline="0"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0" smtClean="0">
                            <a:latin typeface="Cambria Math" panose="02040503050406030204" pitchFamily="18" charset="0"/>
                          </a:rPr>
                          <m:t>0</m:t>
                        </m:r>
                      </m:sub>
                    </m:sSub>
                    <m:r>
                      <a:rPr lang="en-US" b="0" i="0" smtClean="0">
                        <a:latin typeface="Cambria Math" panose="02040503050406030204" pitchFamily="18" charset="0"/>
                      </a:rPr>
                      <m:t>=</m:t>
                    </m:r>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r>
                  <a:rPr lang="en-US" dirty="0"/>
                  <a:t> are facets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So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𝑐𝑜𝑛𝑣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is the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 is incident to both facets. </a:t>
                </a:r>
              </a:p>
            </p:txBody>
          </p:sp>
        </mc:Choice>
        <mc:Fallback xmlns="">
          <p:sp>
            <p:nvSpPr>
              <p:cNvPr id="3" name="Notes Placeholder 2"/>
              <p:cNvSpPr>
                <a:spLocks noGrp="1"/>
              </p:cNvSpPr>
              <p:nvPr>
                <p:ph type="body" idx="1"/>
              </p:nvPr>
            </p:nvSpPr>
            <p:spPr/>
            <p:txBody>
              <a:bodyPr/>
              <a:lstStyle/>
              <a:p>
                <a:r>
                  <a:rPr lang="en-US" dirty="0"/>
                  <a:t>1) Take the region which is defined by </a:t>
                </a:r>
                <a:r>
                  <a:rPr lang="en-US" b="0" i="0">
                    <a:latin typeface="Cambria Math" panose="02040503050406030204" pitchFamily="18" charset="0"/>
                  </a:rPr>
                  <a:t>𝑃_0,…,𝑃_𝑑</a:t>
                </a:r>
                <a:r>
                  <a:rPr lang="en-US" dirty="0"/>
                  <a:t> of the region is without conflict</a:t>
                </a:r>
                <a:r>
                  <a:rPr lang="en-US" baseline="0" dirty="0"/>
                  <a:t> then </a:t>
                </a:r>
                <a:r>
                  <a:rPr lang="en-US" b="0" i="0" baseline="0">
                    <a:latin typeface="Cambria Math" panose="02040503050406030204" pitchFamily="18" charset="0"/>
                  </a:rPr>
                  <a:t>F_d=𝑐𝑜𝑛𝑣(𝑃_0,…,𝑃_(𝑑−1))</a:t>
                </a:r>
                <a:r>
                  <a:rPr lang="en-US" dirty="0"/>
                  <a:t> and </a:t>
                </a:r>
                <a:r>
                  <a:rPr lang="en-US" b="0" i="0">
                    <a:latin typeface="Cambria Math" panose="02040503050406030204" pitchFamily="18" charset="0"/>
                  </a:rPr>
                  <a:t>F_0=𝑐𝑜𝑛𝑣(𝑃,…,𝑃_𝑑)</a:t>
                </a:r>
                <a:r>
                  <a:rPr lang="en-US" dirty="0"/>
                  <a:t> are facets of </a:t>
                </a:r>
                <a:r>
                  <a:rPr lang="en-US" b="0" i="0">
                    <a:latin typeface="Cambria Math" panose="02040503050406030204" pitchFamily="18" charset="0"/>
                  </a:rPr>
                  <a:t>𝑐𝑜𝑛𝑣(𝑆)</a:t>
                </a:r>
                <a:r>
                  <a:rPr lang="en-US" dirty="0"/>
                  <a:t>. So </a:t>
                </a:r>
                <a:r>
                  <a:rPr lang="en-US" b="0" i="0">
                    <a:latin typeface="Cambria Math" panose="02040503050406030204" pitchFamily="18" charset="0"/>
                  </a:rPr>
                  <a:t>𝐺=𝐹_0∩𝐹_𝑑=𝑐𝑜𝑛𝑣(𝑃_1,…,𝑃_(𝑑−1))</a:t>
                </a:r>
                <a:r>
                  <a:rPr lang="en-US" dirty="0"/>
                  <a:t> is the </a:t>
                </a:r>
                <a:r>
                  <a:rPr lang="en-US" b="0" i="0">
                    <a:latin typeface="Cambria Math" panose="02040503050406030204" pitchFamily="18" charset="0"/>
                  </a:rPr>
                  <a:t>(𝑑−2)</a:t>
                </a:r>
                <a:r>
                  <a:rPr lang="en-US" dirty="0"/>
                  <a:t>-face of </a:t>
                </a:r>
                <a:r>
                  <a:rPr lang="en-US" b="0" i="0">
                    <a:latin typeface="Cambria Math" panose="02040503050406030204" pitchFamily="18" charset="0"/>
                  </a:rPr>
                  <a:t>𝑐𝑜𝑛𝑣(𝑆)</a:t>
                </a:r>
                <a:r>
                  <a:rPr lang="en-US" dirty="0"/>
                  <a:t> that is incident to both facets. </a:t>
                </a:r>
              </a:p>
            </p:txBody>
          </p:sp>
        </mc:Fallback>
      </mc:AlternateContent>
      <p:sp>
        <p:nvSpPr>
          <p:cNvPr id="4" name="Slide Number Placeholder 3"/>
          <p:cNvSpPr>
            <a:spLocks noGrp="1"/>
          </p:cNvSpPr>
          <p:nvPr>
            <p:ph type="sldNum" sz="quarter" idx="5"/>
          </p:nvPr>
        </p:nvSpPr>
        <p:spPr/>
        <p:txBody>
          <a:bodyPr/>
          <a:lstStyle/>
          <a:p>
            <a:fld id="{88FED011-1912-45DF-8A5E-0AEAB07A8DDF}" type="slidenum">
              <a:rPr lang="en-US" smtClean="0"/>
              <a:t>45</a:t>
            </a:fld>
            <a:endParaRPr lang="en-US"/>
          </a:p>
        </p:txBody>
      </p:sp>
    </p:spTree>
    <p:extLst>
      <p:ext uri="{BB962C8B-B14F-4D97-AF65-F5344CB8AC3E}">
        <p14:creationId xmlns:p14="http://schemas.microsoft.com/office/powerpoint/2010/main" val="374282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55</a:t>
            </a:fld>
            <a:endParaRPr lang="en-US"/>
          </a:p>
        </p:txBody>
      </p:sp>
    </p:spTree>
    <p:extLst>
      <p:ext uri="{BB962C8B-B14F-4D97-AF65-F5344CB8AC3E}">
        <p14:creationId xmlns:p14="http://schemas.microsoft.com/office/powerpoint/2010/main" val="154119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Each face is a node and there is an edge between two incident faces.</a:t>
            </a:r>
          </a:p>
          <a:p>
            <a:pPr marL="228600" indent="-228600">
              <a:buAutoNum type="arabicParenR"/>
            </a:pPr>
            <a:r>
              <a:rPr lang="en-US" dirty="0"/>
              <a:t>Two faces are incident if they differ with one dimension and one is contained in the other.</a:t>
            </a:r>
          </a:p>
        </p:txBody>
      </p:sp>
      <p:sp>
        <p:nvSpPr>
          <p:cNvPr id="4" name="Slide Number Placeholder 3"/>
          <p:cNvSpPr>
            <a:spLocks noGrp="1"/>
          </p:cNvSpPr>
          <p:nvPr>
            <p:ph type="sldNum" sz="quarter" idx="5"/>
          </p:nvPr>
        </p:nvSpPr>
        <p:spPr/>
        <p:txBody>
          <a:bodyPr/>
          <a:lstStyle/>
          <a:p>
            <a:fld id="{88FED011-1912-45DF-8A5E-0AEAB07A8DDF}" type="slidenum">
              <a:rPr lang="en-US" smtClean="0"/>
              <a:t>8</a:t>
            </a:fld>
            <a:endParaRPr lang="en-US"/>
          </a:p>
        </p:txBody>
      </p:sp>
    </p:spTree>
    <p:extLst>
      <p:ext uri="{BB962C8B-B14F-4D97-AF65-F5344CB8AC3E}">
        <p14:creationId xmlns:p14="http://schemas.microsoft.com/office/powerpoint/2010/main" val="228034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12</a:t>
            </a:fld>
            <a:endParaRPr lang="en-US"/>
          </a:p>
        </p:txBody>
      </p:sp>
    </p:spTree>
    <p:extLst>
      <p:ext uri="{BB962C8B-B14F-4D97-AF65-F5344CB8AC3E}">
        <p14:creationId xmlns:p14="http://schemas.microsoft.com/office/powerpoint/2010/main" val="292160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2) Meaning that the vertices of </a:t>
                </a:r>
                <a14:m>
                  <m:oMath xmlns:m="http://schemas.openxmlformats.org/officeDocument/2006/math">
                    <m:r>
                      <a:rPr lang="en-US" b="0" i="1" smtClean="0">
                        <a:latin typeface="Cambria Math" panose="02040503050406030204" pitchFamily="18" charset="0"/>
                      </a:rPr>
                      <m:t>𝐶</m:t>
                    </m:r>
                  </m:oMath>
                </a14:m>
                <a:r>
                  <a:rPr lang="en-US" dirty="0"/>
                  <a:t> and </a:t>
                </a:r>
                <a14:m>
                  <m:oMath xmlns:m="http://schemas.openxmlformats.org/officeDocument/2006/math">
                    <m:r>
                      <a:rPr lang="en-US" b="0" i="1" smtClean="0">
                        <a:latin typeface="Cambria Math" panose="02040503050406030204" pitchFamily="18" charset="0"/>
                      </a:rPr>
                      <m:t>𝑃</m:t>
                    </m:r>
                  </m:oMath>
                </a14:m>
                <a:r>
                  <a:rPr lang="en-US" dirty="0"/>
                  <a:t> are in general position.</a:t>
                </a:r>
              </a:p>
            </p:txBody>
          </p:sp>
        </mc:Choice>
        <mc:Fallback xmlns="">
          <p:sp>
            <p:nvSpPr>
              <p:cNvPr id="3" name="Notes Placeholder 2"/>
              <p:cNvSpPr>
                <a:spLocks noGrp="1"/>
              </p:cNvSpPr>
              <p:nvPr>
                <p:ph type="body" idx="1"/>
              </p:nvPr>
            </p:nvSpPr>
            <p:spPr/>
            <p:txBody>
              <a:bodyPr/>
              <a:lstStyle/>
              <a:p>
                <a:r>
                  <a:rPr lang="en-US" dirty="0"/>
                  <a:t>2) Meaning that the vertices of </a:t>
                </a:r>
                <a:r>
                  <a:rPr lang="en-US" b="0" i="0">
                    <a:latin typeface="Cambria Math" panose="02040503050406030204" pitchFamily="18" charset="0"/>
                  </a:rPr>
                  <a:t>𝐶</a:t>
                </a:r>
                <a:r>
                  <a:rPr lang="en-US" dirty="0"/>
                  <a:t> and </a:t>
                </a:r>
                <a:r>
                  <a:rPr lang="en-US" b="0" i="0">
                    <a:latin typeface="Cambria Math" panose="02040503050406030204" pitchFamily="18" charset="0"/>
                  </a:rPr>
                  <a:t>𝑃</a:t>
                </a:r>
                <a:r>
                  <a:rPr lang="en-US" dirty="0"/>
                  <a:t> are in general position.</a:t>
                </a:r>
              </a:p>
            </p:txBody>
          </p:sp>
        </mc:Fallback>
      </mc:AlternateContent>
      <p:sp>
        <p:nvSpPr>
          <p:cNvPr id="4" name="Slide Number Placeholder 3"/>
          <p:cNvSpPr>
            <a:spLocks noGrp="1"/>
          </p:cNvSpPr>
          <p:nvPr>
            <p:ph type="sldNum" sz="quarter" idx="5"/>
          </p:nvPr>
        </p:nvSpPr>
        <p:spPr/>
        <p:txBody>
          <a:bodyPr/>
          <a:lstStyle/>
          <a:p>
            <a:fld id="{88FED011-1912-45DF-8A5E-0AEAB07A8DDF}" type="slidenum">
              <a:rPr lang="en-US" smtClean="0"/>
              <a:t>16</a:t>
            </a:fld>
            <a:endParaRPr lang="en-US"/>
          </a:p>
        </p:txBody>
      </p:sp>
    </p:spTree>
    <p:extLst>
      <p:ext uri="{BB962C8B-B14F-4D97-AF65-F5344CB8AC3E}">
        <p14:creationId xmlns:p14="http://schemas.microsoft.com/office/powerpoint/2010/main" val="399051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1) Imagine that the point </a:t>
                </a:r>
                <a14:m>
                  <m:oMath xmlns:m="http://schemas.openxmlformats.org/officeDocument/2006/math">
                    <m:r>
                      <a:rPr lang="en-US" b="0" i="1" smtClean="0">
                        <a:latin typeface="Cambria Math" panose="02040503050406030204" pitchFamily="18" charset="0"/>
                      </a:rPr>
                      <m:t>𝑃</m:t>
                    </m:r>
                  </m:oMath>
                </a14:m>
                <a:r>
                  <a:rPr lang="en-US" dirty="0"/>
                  <a:t> is a source of light. The red faces are the one which are</a:t>
                </a:r>
                <a:r>
                  <a:rPr lang="en-US" baseline="0" dirty="0"/>
                  <a:t> lit, and the blue faces are the ones that are hidden from the light. The purple faces are the connection points of lit and shadowed.</a:t>
                </a:r>
                <a:endParaRPr lang="en-US" dirty="0"/>
              </a:p>
            </p:txBody>
          </p:sp>
        </mc:Choice>
        <mc:Fallback xmlns="">
          <p:sp>
            <p:nvSpPr>
              <p:cNvPr id="3" name="Notes Placeholder 2"/>
              <p:cNvSpPr>
                <a:spLocks noGrp="1"/>
              </p:cNvSpPr>
              <p:nvPr>
                <p:ph type="body" idx="1"/>
              </p:nvPr>
            </p:nvSpPr>
            <p:spPr/>
            <p:txBody>
              <a:bodyPr/>
              <a:lstStyle/>
              <a:p>
                <a:r>
                  <a:rPr lang="en-US" dirty="0"/>
                  <a:t>1) Imagine that the point </a:t>
                </a:r>
                <a:r>
                  <a:rPr lang="en-US" b="0" i="0">
                    <a:latin typeface="Cambria Math" panose="02040503050406030204" pitchFamily="18" charset="0"/>
                  </a:rPr>
                  <a:t>𝑃</a:t>
                </a:r>
                <a:r>
                  <a:rPr lang="en-US" dirty="0"/>
                  <a:t> is a source of light. The red faces are the one which are</a:t>
                </a:r>
                <a:r>
                  <a:rPr lang="en-US" baseline="0" dirty="0"/>
                  <a:t> lit, and the blue faces are the ones that are hidden from the light. The purple faces are the connection points of lit and shadowed.</a:t>
                </a:r>
                <a:endParaRPr lang="en-US" dirty="0"/>
              </a:p>
            </p:txBody>
          </p:sp>
        </mc:Fallback>
      </mc:AlternateContent>
      <p:sp>
        <p:nvSpPr>
          <p:cNvPr id="4" name="Slide Number Placeholder 3"/>
          <p:cNvSpPr>
            <a:spLocks noGrp="1"/>
          </p:cNvSpPr>
          <p:nvPr>
            <p:ph type="sldNum" sz="quarter" idx="5"/>
          </p:nvPr>
        </p:nvSpPr>
        <p:spPr/>
        <p:txBody>
          <a:bodyPr/>
          <a:lstStyle/>
          <a:p>
            <a:fld id="{88FED011-1912-45DF-8A5E-0AEAB07A8DDF}" type="slidenum">
              <a:rPr lang="en-US" smtClean="0"/>
              <a:t>18</a:t>
            </a:fld>
            <a:endParaRPr lang="en-US"/>
          </a:p>
        </p:txBody>
      </p:sp>
    </p:spTree>
    <p:extLst>
      <p:ext uri="{BB962C8B-B14F-4D97-AF65-F5344CB8AC3E}">
        <p14:creationId xmlns:p14="http://schemas.microsoft.com/office/powerpoint/2010/main" val="117499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It is quite intuitive, and you can understand it from the figure.</a:t>
            </a:r>
          </a:p>
        </p:txBody>
      </p:sp>
      <p:sp>
        <p:nvSpPr>
          <p:cNvPr id="4" name="Slide Number Placeholder 3"/>
          <p:cNvSpPr>
            <a:spLocks noGrp="1"/>
          </p:cNvSpPr>
          <p:nvPr>
            <p:ph type="sldNum" sz="quarter" idx="5"/>
          </p:nvPr>
        </p:nvSpPr>
        <p:spPr/>
        <p:txBody>
          <a:bodyPr/>
          <a:lstStyle/>
          <a:p>
            <a:fld id="{88FED011-1912-45DF-8A5E-0AEAB07A8DDF}" type="slidenum">
              <a:rPr lang="en-US" smtClean="0"/>
              <a:t>19</a:t>
            </a:fld>
            <a:endParaRPr lang="en-US"/>
          </a:p>
        </p:txBody>
      </p:sp>
    </p:spTree>
    <p:extLst>
      <p:ext uri="{BB962C8B-B14F-4D97-AF65-F5344CB8AC3E}">
        <p14:creationId xmlns:p14="http://schemas.microsoft.com/office/powerpoint/2010/main" val="293989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22</a:t>
            </a:fld>
            <a:endParaRPr lang="en-US"/>
          </a:p>
        </p:txBody>
      </p:sp>
    </p:spTree>
    <p:extLst>
      <p:ext uri="{BB962C8B-B14F-4D97-AF65-F5344CB8AC3E}">
        <p14:creationId xmlns:p14="http://schemas.microsoft.com/office/powerpoint/2010/main" val="271738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Show on figure the lemma</a:t>
            </a:r>
          </a:p>
        </p:txBody>
      </p:sp>
      <p:sp>
        <p:nvSpPr>
          <p:cNvPr id="4" name="Slide Number Placeholder 3"/>
          <p:cNvSpPr>
            <a:spLocks noGrp="1"/>
          </p:cNvSpPr>
          <p:nvPr>
            <p:ph type="sldNum" sz="quarter" idx="5"/>
          </p:nvPr>
        </p:nvSpPr>
        <p:spPr/>
        <p:txBody>
          <a:bodyPr/>
          <a:lstStyle/>
          <a:p>
            <a:fld id="{88FED011-1912-45DF-8A5E-0AEAB07A8DDF}" type="slidenum">
              <a:rPr lang="en-US" smtClean="0"/>
              <a:t>25</a:t>
            </a:fld>
            <a:endParaRPr lang="en-US"/>
          </a:p>
        </p:txBody>
      </p:sp>
    </p:spTree>
    <p:extLst>
      <p:ext uri="{BB962C8B-B14F-4D97-AF65-F5344CB8AC3E}">
        <p14:creationId xmlns:p14="http://schemas.microsoft.com/office/powerpoint/2010/main" val="252925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FED011-1912-45DF-8A5E-0AEAB07A8DDF}" type="slidenum">
              <a:rPr lang="en-US" smtClean="0"/>
              <a:t>27</a:t>
            </a:fld>
            <a:endParaRPr lang="en-US"/>
          </a:p>
        </p:txBody>
      </p:sp>
    </p:spTree>
    <p:extLst>
      <p:ext uri="{BB962C8B-B14F-4D97-AF65-F5344CB8AC3E}">
        <p14:creationId xmlns:p14="http://schemas.microsoft.com/office/powerpoint/2010/main" val="75873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270996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19724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7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224597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031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21068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264496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26828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6652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BF067-3DF7-4D05-9D0A-2FE3F292CB51}"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92698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BF067-3DF7-4D05-9D0A-2FE3F292CB51}"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7915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BF067-3DF7-4D05-9D0A-2FE3F292CB51}"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377083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BF067-3DF7-4D05-9D0A-2FE3F292CB51}"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141529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BF067-3DF7-4D05-9D0A-2FE3F292CB51}"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68650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BF067-3DF7-4D05-9D0A-2FE3F292CB51}"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201156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BF067-3DF7-4D05-9D0A-2FE3F292CB51}"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7F69B-4BDD-4E92-BD91-FA48B4CB1112}" type="slidenum">
              <a:rPr lang="en-US" smtClean="0"/>
              <a:t>‹#›</a:t>
            </a:fld>
            <a:endParaRPr lang="en-US"/>
          </a:p>
        </p:txBody>
      </p:sp>
    </p:spTree>
    <p:extLst>
      <p:ext uri="{BB962C8B-B14F-4D97-AF65-F5344CB8AC3E}">
        <p14:creationId xmlns:p14="http://schemas.microsoft.com/office/powerpoint/2010/main" val="38526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1BF067-3DF7-4D05-9D0A-2FE3F292CB51}" type="datetimeFigureOut">
              <a:rPr lang="en-US" smtClean="0"/>
              <a:t>6/21/2023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47F69B-4BDD-4E92-BD91-FA48B4CB1112}" type="slidenum">
              <a:rPr lang="en-US" smtClean="0"/>
              <a:t>‹#›</a:t>
            </a:fld>
            <a:endParaRPr lang="en-US"/>
          </a:p>
        </p:txBody>
      </p:sp>
    </p:spTree>
    <p:extLst>
      <p:ext uri="{BB962C8B-B14F-4D97-AF65-F5344CB8AC3E}">
        <p14:creationId xmlns:p14="http://schemas.microsoft.com/office/powerpoint/2010/main" val="11721077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154-B158-9FB8-E764-E368A540C6C0}"/>
              </a:ext>
            </a:extLst>
          </p:cNvPr>
          <p:cNvSpPr>
            <a:spLocks noGrp="1"/>
          </p:cNvSpPr>
          <p:nvPr>
            <p:ph type="ctrTitle"/>
          </p:nvPr>
        </p:nvSpPr>
        <p:spPr/>
        <p:txBody>
          <a:bodyPr/>
          <a:lstStyle/>
          <a:p>
            <a:pPr algn="ctr"/>
            <a:r>
              <a:rPr lang="en-US" b="0" i="0" dirty="0">
                <a:solidFill>
                  <a:srgbClr val="000000"/>
                </a:solidFill>
                <a:effectLst/>
                <a:latin typeface="Times New Roman" panose="02020603050405020304" pitchFamily="18" charset="0"/>
              </a:rPr>
              <a:t>Incremental Convex Hull</a:t>
            </a:r>
            <a:endParaRPr lang="en-US" dirty="0"/>
          </a:p>
        </p:txBody>
      </p:sp>
      <p:sp>
        <p:nvSpPr>
          <p:cNvPr id="3" name="Subtitle 2">
            <a:extLst>
              <a:ext uri="{FF2B5EF4-FFF2-40B4-BE49-F238E27FC236}">
                <a16:creationId xmlns:a16="http://schemas.microsoft.com/office/drawing/2014/main" id="{7BB50603-6533-DA9C-7860-FC5076ECDB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866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b="1" i="1" u="sng" dirty="0"/>
              <a:t>Convex Hull lower bound</a:t>
            </a:r>
          </a:p>
          <a:p>
            <a:r>
              <a:rPr lang="en-US" dirty="0"/>
              <a:t>The incremental method</a:t>
            </a:r>
          </a:p>
          <a:p>
            <a:pPr lvl="1"/>
            <a:r>
              <a:rPr lang="en-US"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146064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363E-D97D-4F3E-F33D-A864527826C9}"/>
              </a:ext>
            </a:extLst>
          </p:cNvPr>
          <p:cNvSpPr>
            <a:spLocks noGrp="1"/>
          </p:cNvSpPr>
          <p:nvPr>
            <p:ph type="title"/>
          </p:nvPr>
        </p:nvSpPr>
        <p:spPr/>
        <p:txBody>
          <a:bodyPr/>
          <a:lstStyle/>
          <a:p>
            <a:r>
              <a:rPr lang="en-US" dirty="0"/>
              <a:t>Convex Hull – Lower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F611BF-72F8-D67D-A488-2EBEF8CA431D}"/>
                  </a:ext>
                </a:extLst>
              </p:cNvPr>
              <p:cNvSpPr>
                <a:spLocks noGrp="1"/>
              </p:cNvSpPr>
              <p:nvPr>
                <p:ph idx="1"/>
              </p:nvPr>
            </p:nvSpPr>
            <p:spPr/>
            <p:txBody>
              <a:bodyPr/>
              <a:lstStyle/>
              <a:p>
                <a:r>
                  <a:rPr lang="en-US" b="1" dirty="0"/>
                  <a:t>Theorem:</a:t>
                </a:r>
                <a:r>
                  <a:rPr lang="en-US" dirty="0"/>
                  <a:t> The complexity of computing the convex hull of </a:t>
                </a:r>
                <a14:m>
                  <m:oMath xmlns:m="http://schemas.openxmlformats.org/officeDocument/2006/math">
                    <m:r>
                      <a:rPr lang="en-US" b="0" i="1" smtClean="0">
                        <a:latin typeface="Cambria Math" panose="02040503050406030204" pitchFamily="18" charset="0"/>
                      </a:rPr>
                      <m:t>𝑛</m:t>
                    </m:r>
                  </m:oMath>
                </a14:m>
                <a:r>
                  <a:rPr lang="en-US" b="1" dirty="0"/>
                  <a:t> </a:t>
                </a:r>
                <a:r>
                  <a:rPr lang="en-US" dirty="0"/>
                  <a:t>points in </a:t>
                </a:r>
                <a14:m>
                  <m:oMath xmlns:m="http://schemas.openxmlformats.org/officeDocument/2006/math">
                    <m:r>
                      <a:rPr lang="en-US" b="0" i="1" smtClean="0">
                        <a:latin typeface="Cambria Math" panose="02040503050406030204" pitchFamily="18" charset="0"/>
                      </a:rPr>
                      <m:t>𝑑</m:t>
                    </m:r>
                  </m:oMath>
                </a14:m>
                <a:r>
                  <a:rPr lang="en-US" b="1" dirty="0"/>
                  <a:t> </a:t>
                </a:r>
                <a:r>
                  <a:rPr lang="en-US" dirty="0"/>
                  <a:t>dimensions is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𝑛𝑙𝑜𝑔𝑛</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sup>
                        </m:sSup>
                      </m:e>
                    </m:d>
                  </m:oMath>
                </a14:m>
                <a:r>
                  <a:rPr lang="en-US" dirty="0"/>
                  <a:t>.</a:t>
                </a:r>
              </a:p>
              <a:p>
                <a:endParaRPr lang="en-US" b="1" dirty="0"/>
              </a:p>
              <a:p>
                <a:r>
                  <a:rPr lang="en-US" b="1" dirty="0"/>
                  <a:t>Proof:</a:t>
                </a:r>
                <a:endParaRPr lang="en-US" dirty="0"/>
              </a:p>
              <a:p>
                <a:pPr lvl="1"/>
                <a:r>
                  <a:rPr lang="en-US" dirty="0"/>
                  <a:t>From the facts,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sup>
                        </m:sSup>
                      </m:e>
                    </m:d>
                  </m:oMath>
                </a14:m>
                <a:r>
                  <a:rPr lang="en-US" b="1" dirty="0"/>
                  <a:t> </a:t>
                </a:r>
                <a:r>
                  <a:rPr lang="en-US" dirty="0"/>
                  <a:t>is a trivial lower bound.</a:t>
                </a:r>
              </a:p>
              <a:p>
                <a:pPr lvl="1"/>
                <a:endParaRPr lang="en-US" b="1" dirty="0"/>
              </a:p>
              <a:p>
                <a:pPr lvl="1"/>
                <a:r>
                  <a:rPr lang="en-US" dirty="0"/>
                  <a:t>In two dimensions, the lower bound is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𝑛𝑙𝑜𝑔𝑛</m:t>
                        </m:r>
                      </m:e>
                    </m:d>
                  </m:oMath>
                </a14:m>
                <a:r>
                  <a:rPr lang="en-US" dirty="0"/>
                  <a:t> and you can always project from </a:t>
                </a:r>
                <a14:m>
                  <m:oMath xmlns:m="http://schemas.openxmlformats.org/officeDocument/2006/math">
                    <m:r>
                      <a:rPr lang="en-US" b="0" i="1" smtClean="0">
                        <a:latin typeface="Cambria Math" panose="02040503050406030204" pitchFamily="18" charset="0"/>
                      </a:rPr>
                      <m:t>ℝ</m:t>
                    </m:r>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𝑑</m:t>
                        </m:r>
                      </m:sup>
                    </m:sSup>
                  </m:oMath>
                </a14:m>
                <a:r>
                  <a:rPr lang="en-US" dirty="0"/>
                  <a:t> so it cannot be smaller.</a:t>
                </a:r>
              </a:p>
            </p:txBody>
          </p:sp>
        </mc:Choice>
        <mc:Fallback xmlns="">
          <p:sp>
            <p:nvSpPr>
              <p:cNvPr id="3" name="Content Placeholder 2">
                <a:extLst>
                  <a:ext uri="{FF2B5EF4-FFF2-40B4-BE49-F238E27FC236}">
                    <a16:creationId xmlns:a16="http://schemas.microsoft.com/office/drawing/2014/main" id="{38F611BF-72F8-D67D-A488-2EBEF8CA431D}"/>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2078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FC55-613E-E86F-92FD-11415FCB6F26}"/>
              </a:ext>
            </a:extLst>
          </p:cNvPr>
          <p:cNvSpPr>
            <a:spLocks noGrp="1"/>
          </p:cNvSpPr>
          <p:nvPr>
            <p:ph type="title"/>
          </p:nvPr>
        </p:nvSpPr>
        <p:spPr/>
        <p:txBody>
          <a:bodyPr/>
          <a:lstStyle/>
          <a:p>
            <a:r>
              <a:rPr lang="en-US" dirty="0"/>
              <a:t>Convex Hull – Lower Bound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5A4989-A30E-820A-8516-E0577CC7B89C}"/>
                  </a:ext>
                </a:extLst>
              </p:cNvPr>
              <p:cNvSpPr>
                <a:spLocks noGrp="1"/>
              </p:cNvSpPr>
              <p:nvPr>
                <p:ph idx="1"/>
              </p:nvPr>
            </p:nvSpPr>
            <p:spPr/>
            <p:txBody>
              <a:bodyPr/>
              <a:lstStyle/>
              <a:p>
                <a:r>
                  <a:rPr lang="en-US" b="1" dirty="0"/>
                  <a:t>Theorem:</a:t>
                </a:r>
                <a:r>
                  <a:rPr lang="en-US" dirty="0"/>
                  <a:t> The problem of sorting </a:t>
                </a:r>
                <a14:m>
                  <m:oMath xmlns:m="http://schemas.openxmlformats.org/officeDocument/2006/math">
                    <m:r>
                      <a:rPr lang="en-US" b="0" i="1" smtClean="0">
                        <a:latin typeface="Cambria Math" panose="02040503050406030204" pitchFamily="18" charset="0"/>
                      </a:rPr>
                      <m:t>𝑛</m:t>
                    </m:r>
                  </m:oMath>
                </a14:m>
                <a:r>
                  <a:rPr lang="en-US" b="1" dirty="0"/>
                  <a:t> </a:t>
                </a:r>
                <a:r>
                  <a:rPr lang="en-US" dirty="0"/>
                  <a:t>real numbers can be transformed in linear time into the problem of computing the convex hull of </a:t>
                </a:r>
                <a14:m>
                  <m:oMath xmlns:m="http://schemas.openxmlformats.org/officeDocument/2006/math">
                    <m:r>
                      <a:rPr lang="en-US" b="0" i="1" smtClean="0">
                        <a:latin typeface="Cambria Math" panose="02040503050406030204" pitchFamily="18" charset="0"/>
                      </a:rPr>
                      <m:t>𝑛</m:t>
                    </m:r>
                  </m:oMath>
                </a14:m>
                <a:r>
                  <a:rPr lang="en-US" b="1" dirty="0"/>
                  <a:t> </a:t>
                </a:r>
                <a:r>
                  <a:rPr lang="en-US" dirty="0"/>
                  <a:t>points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2</m:t>
                        </m:r>
                      </m:sup>
                    </m:sSup>
                  </m:oMath>
                </a14:m>
                <a:r>
                  <a:rPr lang="en-US" b="1" dirty="0"/>
                  <a:t>.</a:t>
                </a:r>
              </a:p>
              <a:p>
                <a:endParaRPr lang="en-US" b="1" dirty="0"/>
              </a:p>
              <a:p>
                <a:r>
                  <a:rPr lang="en-US" b="1" dirty="0"/>
                  <a:t>Proof:</a:t>
                </a:r>
                <a:endParaRPr lang="en-US" dirty="0"/>
              </a:p>
              <a:p>
                <a:pPr lvl="1"/>
                <a:r>
                  <a:rPr lang="en-US" dirty="0"/>
                  <a:t>Given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a:t>
                </a:r>
              </a:p>
              <a:p>
                <a:pPr lvl="1"/>
                <a:r>
                  <a:rPr lang="en-US" dirty="0"/>
                  <a:t>Compute the convex hull of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𝑛</m:t>
                        </m:r>
                      </m:sub>
                      <m:sup>
                        <m:r>
                          <a:rPr lang="en-US" b="0" i="1" smtClean="0">
                            <a:latin typeface="Cambria Math" panose="02040503050406030204" pitchFamily="18" charset="0"/>
                          </a:rPr>
                          <m:t>2</m:t>
                        </m:r>
                      </m:sup>
                    </m:sSubSup>
                    <m:r>
                      <a:rPr lang="en-US" b="0" i="0" smtClean="0">
                        <a:latin typeface="Cambria Math" panose="02040503050406030204" pitchFamily="18" charset="0"/>
                      </a:rPr>
                      <m:t>)</m:t>
                    </m:r>
                  </m:oMath>
                </a14:m>
                <a:r>
                  <a:rPr lang="en-US" dirty="0"/>
                  <a:t>.</a:t>
                </a:r>
              </a:p>
              <a:p>
                <a:pPr lvl="1"/>
                <a:r>
                  <a:rPr lang="en-US" dirty="0"/>
                  <a:t>The convex hull is cyclic, and the list of vertices is sorted according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a:t>
                </a:r>
              </a:p>
            </p:txBody>
          </p:sp>
        </mc:Choice>
        <mc:Fallback xmlns="">
          <p:sp>
            <p:nvSpPr>
              <p:cNvPr id="3" name="Content Placeholder 2">
                <a:extLst>
                  <a:ext uri="{FF2B5EF4-FFF2-40B4-BE49-F238E27FC236}">
                    <a16:creationId xmlns:a16="http://schemas.microsoft.com/office/drawing/2014/main" id="{425A4989-A30E-820A-8516-E0577CC7B89C}"/>
                  </a:ext>
                </a:extLst>
              </p:cNvPr>
              <p:cNvSpPr>
                <a:spLocks noGrp="1" noRot="1" noChangeAspect="1" noMove="1" noResize="1" noEditPoints="1" noAdjustHandles="1" noChangeArrowheads="1" noChangeShapeType="1" noTextEdit="1"/>
              </p:cNvSpPr>
              <p:nvPr>
                <p:ph idx="1"/>
              </p:nvPr>
            </p:nvSpPr>
            <p:spPr>
              <a:blipFill>
                <a:blip r:embed="rId3"/>
                <a:stretch>
                  <a:fillRect l="-142" t="-942" r="-127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697125B-F708-637A-7DE8-87D449EB4AF8}"/>
              </a:ext>
            </a:extLst>
          </p:cNvPr>
          <p:cNvPicPr>
            <a:picLocks noChangeAspect="1"/>
          </p:cNvPicPr>
          <p:nvPr/>
        </p:nvPicPr>
        <p:blipFill>
          <a:blip r:embed="rId4"/>
          <a:stretch>
            <a:fillRect/>
          </a:stretch>
        </p:blipFill>
        <p:spPr>
          <a:xfrm>
            <a:off x="1974874" y="4752681"/>
            <a:ext cx="3000794" cy="2105319"/>
          </a:xfrm>
          <a:prstGeom prst="rect">
            <a:avLst/>
          </a:prstGeom>
        </p:spPr>
      </p:pic>
    </p:spTree>
    <p:extLst>
      <p:ext uri="{BB962C8B-B14F-4D97-AF65-F5344CB8AC3E}">
        <p14:creationId xmlns:p14="http://schemas.microsoft.com/office/powerpoint/2010/main" val="11159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b="1" i="1" u="sng" dirty="0"/>
              <a:t>The incremental method</a:t>
            </a:r>
          </a:p>
          <a:p>
            <a:pPr lvl="1"/>
            <a:r>
              <a:rPr lang="en-US"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355604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1799-2914-5E57-9A83-CE80FC61E2D2}"/>
              </a:ext>
            </a:extLst>
          </p:cNvPr>
          <p:cNvSpPr>
            <a:spLocks noGrp="1"/>
          </p:cNvSpPr>
          <p:nvPr>
            <p:ph type="title"/>
          </p:nvPr>
        </p:nvSpPr>
        <p:spPr/>
        <p:txBody>
          <a:bodyPr/>
          <a:lstStyle/>
          <a:p>
            <a:r>
              <a:rPr lang="en-US" dirty="0"/>
              <a:t>The Incremental Method For Convex Hull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886F67-18D5-E269-1F22-C9B4D05254EA}"/>
                  </a:ext>
                </a:extLst>
              </p:cNvPr>
              <p:cNvSpPr>
                <a:spLocks noGrp="1"/>
              </p:cNvSpPr>
              <p:nvPr>
                <p:ph idx="1"/>
              </p:nvPr>
            </p:nvSpPr>
            <p:spPr/>
            <p:txBody>
              <a:bodyPr/>
              <a:lstStyle/>
              <a:p>
                <a:r>
                  <a:rPr lang="en-US" dirty="0"/>
                  <a:t>We would like to compute the convex hull in </a:t>
                </a:r>
                <a14:m>
                  <m:oMath xmlns:m="http://schemas.openxmlformats.org/officeDocument/2006/math">
                    <m:r>
                      <a:rPr lang="en-US" b="0" i="1" smtClean="0">
                        <a:latin typeface="Cambria Math" panose="02040503050406030204" pitchFamily="18" charset="0"/>
                      </a:rPr>
                      <m:t>𝑛</m:t>
                    </m:r>
                  </m:oMath>
                </a14:m>
                <a:r>
                  <a:rPr lang="en-US" dirty="0"/>
                  <a:t> steps.</a:t>
                </a:r>
              </a:p>
              <a:p>
                <a:endParaRPr lang="en-US" dirty="0"/>
              </a:p>
              <a:p>
                <a:r>
                  <a:rPr lang="en-US" dirty="0"/>
                  <a:t>In each step we add a new point and compute the convex hull of the already processed points and the new point.</a:t>
                </a:r>
              </a:p>
              <a:p>
                <a:endParaRPr lang="en-US" dirty="0"/>
              </a:p>
              <a:p>
                <a:r>
                  <a:rPr lang="en-US" dirty="0"/>
                  <a:t>This means that we need to know the last computed convex hull and use it in order to compute the new one.</a:t>
                </a:r>
              </a:p>
              <a:p>
                <a:endParaRPr lang="en-US" dirty="0"/>
              </a:p>
              <a:p>
                <a:r>
                  <a:rPr lang="en-US" dirty="0"/>
                  <a:t>Again, we will save each convex hull as an incidence graph.</a:t>
                </a:r>
              </a:p>
            </p:txBody>
          </p:sp>
        </mc:Choice>
        <mc:Fallback xmlns="">
          <p:sp>
            <p:nvSpPr>
              <p:cNvPr id="3" name="Content Placeholder 2">
                <a:extLst>
                  <a:ext uri="{FF2B5EF4-FFF2-40B4-BE49-F238E27FC236}">
                    <a16:creationId xmlns:a16="http://schemas.microsoft.com/office/drawing/2014/main" id="{72886F67-18D5-E269-1F22-C9B4D05254EA}"/>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0699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dirty="0"/>
              <a:t>The incremental method</a:t>
            </a:r>
          </a:p>
          <a:p>
            <a:pPr lvl="1"/>
            <a:r>
              <a:rPr lang="en-US" b="1" i="1" u="sng"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278536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6A83-5ECA-C5A4-895C-D5685D9A541D}"/>
              </a:ext>
            </a:extLst>
          </p:cNvPr>
          <p:cNvSpPr>
            <a:spLocks noGrp="1"/>
          </p:cNvSpPr>
          <p:nvPr>
            <p:ph type="title"/>
          </p:nvPr>
        </p:nvSpPr>
        <p:spPr/>
        <p:txBody>
          <a:bodyPr/>
          <a:lstStyle/>
          <a:p>
            <a:r>
              <a:rPr lang="en-US" dirty="0"/>
              <a:t>The Incremental Method For Convex Hull –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F4F987-1F3E-45BA-ADFC-7BB1AA69A56F}"/>
                  </a:ext>
                </a:extLst>
              </p:cNvPr>
              <p:cNvSpPr>
                <a:spLocks noGrp="1"/>
              </p:cNvSpPr>
              <p:nvPr>
                <p:ph idx="1"/>
              </p:nvPr>
            </p:nvSpPr>
            <p:spPr>
              <a:xfrm>
                <a:off x="677334" y="2160589"/>
                <a:ext cx="8596668" cy="4697411"/>
              </a:xfrm>
            </p:spPr>
            <p:txBody>
              <a:bodyPr>
                <a:normAutofit/>
              </a:bodyPr>
              <a:lstStyle/>
              <a:p>
                <a:r>
                  <a:rPr lang="en-US" dirty="0"/>
                  <a:t>We will reduce the problem for now to the following.</a:t>
                </a:r>
              </a:p>
              <a:p>
                <a:endParaRPr lang="en-US" dirty="0"/>
              </a:p>
              <a:p>
                <a:r>
                  <a:rPr lang="en-US" dirty="0"/>
                  <a:t>Let </a:t>
                </a:r>
                <a14:m>
                  <m:oMath xmlns:m="http://schemas.openxmlformats.org/officeDocument/2006/math">
                    <m:r>
                      <a:rPr lang="en-US" b="0" i="1" smtClean="0">
                        <a:latin typeface="Cambria Math" panose="02040503050406030204" pitchFamily="18" charset="0"/>
                      </a:rPr>
                      <m:t>𝐶</m:t>
                    </m:r>
                  </m:oMath>
                </a14:m>
                <a:r>
                  <a:rPr lang="en-US" dirty="0"/>
                  <a:t> a convex hull of some points and </a:t>
                </a:r>
                <a14:m>
                  <m:oMath xmlns:m="http://schemas.openxmlformats.org/officeDocument/2006/math">
                    <m:r>
                      <a:rPr lang="en-US" b="0" i="1" smtClean="0">
                        <a:latin typeface="Cambria Math" panose="02040503050406030204" pitchFamily="18" charset="0"/>
                      </a:rPr>
                      <m:t>𝑃</m:t>
                    </m:r>
                  </m:oMath>
                </a14:m>
                <a:r>
                  <a:rPr lang="en-US" dirty="0"/>
                  <a:t> a new points such that </a:t>
                </a:r>
                <a14:m>
                  <m:oMath xmlns:m="http://schemas.openxmlformats.org/officeDocument/2006/math">
                    <m:r>
                      <a:rPr lang="en-US" b="0" i="1" smtClean="0">
                        <a:latin typeface="Cambria Math" panose="02040503050406030204" pitchFamily="18" charset="0"/>
                      </a:rPr>
                      <m:t>𝐶</m:t>
                    </m:r>
                  </m:oMath>
                </a14:m>
                <a:r>
                  <a:rPr lang="en-US" dirty="0"/>
                  <a:t> and </a:t>
                </a:r>
                <a14:m>
                  <m:oMath xmlns:m="http://schemas.openxmlformats.org/officeDocument/2006/math">
                    <m:r>
                      <a:rPr lang="en-US" b="0" i="1" smtClean="0">
                        <a:latin typeface="Cambria Math" panose="02040503050406030204" pitchFamily="18" charset="0"/>
                      </a:rPr>
                      <m:t>𝑃</m:t>
                    </m:r>
                  </m:oMath>
                </a14:m>
                <a:r>
                  <a:rPr lang="en-US" dirty="0"/>
                  <a:t> are in general position.</a:t>
                </a:r>
              </a:p>
              <a:p>
                <a:endParaRPr lang="en-US" dirty="0"/>
              </a:p>
              <a:p>
                <a:r>
                  <a:rPr lang="en-US" dirty="0"/>
                  <a:t>Each facet of </a:t>
                </a:r>
                <a14:m>
                  <m:oMath xmlns:m="http://schemas.openxmlformats.org/officeDocument/2006/math">
                    <m:r>
                      <a:rPr lang="en-US" b="0" i="1" smtClean="0">
                        <a:latin typeface="Cambria Math" panose="02040503050406030204" pitchFamily="18" charset="0"/>
                      </a:rPr>
                      <m:t>𝐶</m:t>
                    </m:r>
                  </m:oMath>
                </a14:m>
                <a:r>
                  <a:rPr lang="en-US" dirty="0"/>
                  <a:t> is supported by a hyperplane </a:t>
                </a:r>
                <a14:m>
                  <m:oMath xmlns:m="http://schemas.openxmlformats.org/officeDocument/2006/math">
                    <m:r>
                      <a:rPr lang="en-US" b="0" i="1" smtClean="0">
                        <a:latin typeface="Cambria Math" panose="02040503050406030204" pitchFamily="18" charset="0"/>
                      </a:rPr>
                      <m:t>𝐻</m:t>
                    </m:r>
                  </m:oMath>
                </a14:m>
                <a:r>
                  <a:rPr lang="en-US" dirty="0"/>
                  <a:t>.</a:t>
                </a:r>
              </a:p>
              <a:p>
                <a:endParaRPr lang="en-US" dirty="0"/>
              </a:p>
              <a:p>
                <a:r>
                  <a:rPr lang="en-US" dirty="0"/>
                  <a:t>We will color the facet red if </a:t>
                </a:r>
                <a14:m>
                  <m:oMath xmlns:m="http://schemas.openxmlformats.org/officeDocument/2006/math">
                    <m:r>
                      <a:rPr lang="en-US" b="0" i="1" smtClean="0">
                        <a:latin typeface="Cambria Math" panose="02040503050406030204" pitchFamily="18" charset="0"/>
                      </a:rPr>
                      <m:t>𝑃</m:t>
                    </m:r>
                  </m:oMath>
                </a14:m>
                <a:r>
                  <a:rPr lang="en-US" dirty="0"/>
                  <a:t> belongs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oMath>
                </a14:m>
                <a:r>
                  <a:rPr lang="en-US" dirty="0"/>
                  <a:t> and blue if </a:t>
                </a:r>
                <a14:m>
                  <m:oMath xmlns:m="http://schemas.openxmlformats.org/officeDocument/2006/math">
                    <m:r>
                      <a:rPr lang="en-US" b="0" i="1" smtClean="0">
                        <a:latin typeface="Cambria Math" panose="02040503050406030204" pitchFamily="18" charset="0"/>
                      </a:rPr>
                      <m:t>𝑃</m:t>
                    </m:r>
                  </m:oMath>
                </a14:m>
                <a:r>
                  <a:rPr lang="en-US" dirty="0"/>
                  <a:t> belongs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oMath>
                </a14:m>
                <a:r>
                  <a:rPr lang="en-US" dirty="0"/>
                  <a:t>.</a:t>
                </a:r>
              </a:p>
              <a:p>
                <a:endParaRPr lang="en-US" dirty="0"/>
              </a:p>
              <a:p>
                <a:r>
                  <a:rPr lang="en-US" dirty="0"/>
                  <a:t>From the general position, every facet gets a color.</a:t>
                </a:r>
              </a:p>
            </p:txBody>
          </p:sp>
        </mc:Choice>
        <mc:Fallback xmlns="">
          <p:sp>
            <p:nvSpPr>
              <p:cNvPr id="3" name="Content Placeholder 2">
                <a:extLst>
                  <a:ext uri="{FF2B5EF4-FFF2-40B4-BE49-F238E27FC236}">
                    <a16:creationId xmlns:a16="http://schemas.microsoft.com/office/drawing/2014/main" id="{70F4F987-1F3E-45BA-ADFC-7BB1AA69A56F}"/>
                  </a:ext>
                </a:extLst>
              </p:cNvPr>
              <p:cNvSpPr>
                <a:spLocks noGrp="1" noRot="1" noChangeAspect="1" noMove="1" noResize="1" noEditPoints="1" noAdjustHandles="1" noChangeArrowheads="1" noChangeShapeType="1" noTextEdit="1"/>
              </p:cNvSpPr>
              <p:nvPr>
                <p:ph idx="1"/>
              </p:nvPr>
            </p:nvSpPr>
            <p:spPr>
              <a:xfrm>
                <a:off x="677334" y="2160589"/>
                <a:ext cx="8596668" cy="4697411"/>
              </a:xfrm>
              <a:blipFill>
                <a:blip r:embed="rId3"/>
                <a:stretch>
                  <a:fillRect l="-142" t="-778"/>
                </a:stretch>
              </a:blipFill>
            </p:spPr>
            <p:txBody>
              <a:bodyPr/>
              <a:lstStyle/>
              <a:p>
                <a:r>
                  <a:rPr lang="en-US">
                    <a:noFill/>
                  </a:rPr>
                  <a:t> </a:t>
                </a:r>
              </a:p>
            </p:txBody>
          </p:sp>
        </mc:Fallback>
      </mc:AlternateContent>
    </p:spTree>
    <p:extLst>
      <p:ext uri="{BB962C8B-B14F-4D97-AF65-F5344CB8AC3E}">
        <p14:creationId xmlns:p14="http://schemas.microsoft.com/office/powerpoint/2010/main" val="8357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361E-BEA3-2BAF-D949-4B9225EB0D91}"/>
              </a:ext>
            </a:extLst>
          </p:cNvPr>
          <p:cNvSpPr>
            <a:spLocks noGrp="1"/>
          </p:cNvSpPr>
          <p:nvPr>
            <p:ph type="title"/>
          </p:nvPr>
        </p:nvSpPr>
        <p:spPr/>
        <p:txBody>
          <a:bodyPr/>
          <a:lstStyle/>
          <a:p>
            <a:r>
              <a:rPr lang="en-US" dirty="0"/>
              <a:t>The Incremental Method For Convex Hull –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9A42CA-DAE9-13B7-EF32-4C64F5C0099B}"/>
                  </a:ext>
                </a:extLst>
              </p:cNvPr>
              <p:cNvSpPr>
                <a:spLocks noGrp="1"/>
              </p:cNvSpPr>
              <p:nvPr>
                <p:ph idx="1"/>
              </p:nvPr>
            </p:nvSpPr>
            <p:spPr/>
            <p:txBody>
              <a:bodyPr/>
              <a:lstStyle/>
              <a:p>
                <a:r>
                  <a:rPr lang="en-US" dirty="0"/>
                  <a:t>Each face in </a:t>
                </a:r>
                <a14:m>
                  <m:oMath xmlns:m="http://schemas.openxmlformats.org/officeDocument/2006/math">
                    <m:r>
                      <a:rPr lang="en-US" b="0" i="1" smtClean="0">
                        <a:latin typeface="Cambria Math" panose="02040503050406030204" pitchFamily="18" charset="0"/>
                      </a:rPr>
                      <m:t>𝐶</m:t>
                    </m:r>
                  </m:oMath>
                </a14:m>
                <a:r>
                  <a:rPr lang="en-US" dirty="0"/>
                  <a:t> is the intersection of all the facets that contain it.</a:t>
                </a:r>
              </a:p>
              <a:p>
                <a:endParaRPr lang="en-US" dirty="0"/>
              </a:p>
              <a:p>
                <a:r>
                  <a:rPr lang="en-US" dirty="0"/>
                  <a:t>So, we can color each face using three colors.</a:t>
                </a:r>
              </a:p>
              <a:p>
                <a:endParaRPr lang="en-US" dirty="0"/>
              </a:p>
              <a:p>
                <a:r>
                  <a:rPr lang="en-US" dirty="0"/>
                  <a:t>Red if it is the intersection of red facets.</a:t>
                </a:r>
              </a:p>
              <a:p>
                <a:endParaRPr lang="en-US" dirty="0"/>
              </a:p>
              <a:p>
                <a:r>
                  <a:rPr lang="en-US" dirty="0"/>
                  <a:t>Blue if it is the intersection of blue facets.</a:t>
                </a:r>
              </a:p>
              <a:p>
                <a:endParaRPr lang="en-US" dirty="0"/>
              </a:p>
              <a:p>
                <a:r>
                  <a:rPr lang="en-US" dirty="0"/>
                  <a:t>Purple else.</a:t>
                </a:r>
              </a:p>
            </p:txBody>
          </p:sp>
        </mc:Choice>
        <mc:Fallback xmlns="">
          <p:sp>
            <p:nvSpPr>
              <p:cNvPr id="3" name="Content Placeholder 2">
                <a:extLst>
                  <a:ext uri="{FF2B5EF4-FFF2-40B4-BE49-F238E27FC236}">
                    <a16:creationId xmlns:a16="http://schemas.microsoft.com/office/drawing/2014/main" id="{7E9A42CA-DAE9-13B7-EF32-4C64F5C0099B}"/>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42049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5358-44AC-BAC7-4061-040E57715408}"/>
              </a:ext>
            </a:extLst>
          </p:cNvPr>
          <p:cNvSpPr>
            <a:spLocks noGrp="1"/>
          </p:cNvSpPr>
          <p:nvPr>
            <p:ph type="title"/>
          </p:nvPr>
        </p:nvSpPr>
        <p:spPr/>
        <p:txBody>
          <a:bodyPr/>
          <a:lstStyle/>
          <a:p>
            <a:r>
              <a:rPr lang="en-US" dirty="0"/>
              <a:t>The Incremental Method For Convex Hull – Geometric properties</a:t>
            </a:r>
          </a:p>
        </p:txBody>
      </p:sp>
      <p:sp>
        <p:nvSpPr>
          <p:cNvPr id="3" name="Content Placeholder 2">
            <a:extLst>
              <a:ext uri="{FF2B5EF4-FFF2-40B4-BE49-F238E27FC236}">
                <a16:creationId xmlns:a16="http://schemas.microsoft.com/office/drawing/2014/main" id="{CFFB9F70-DB02-FCEF-3C3B-304F2202B66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95418EA-AE35-B8DD-7BCC-403F7B9A10CB}"/>
              </a:ext>
            </a:extLst>
          </p:cNvPr>
          <p:cNvPicPr>
            <a:picLocks noChangeAspect="1"/>
          </p:cNvPicPr>
          <p:nvPr/>
        </p:nvPicPr>
        <p:blipFill>
          <a:blip r:embed="rId3"/>
          <a:stretch>
            <a:fillRect/>
          </a:stretch>
        </p:blipFill>
        <p:spPr>
          <a:xfrm>
            <a:off x="2503585" y="3280677"/>
            <a:ext cx="4944165" cy="2638793"/>
          </a:xfrm>
          <a:prstGeom prst="rect">
            <a:avLst/>
          </a:prstGeom>
        </p:spPr>
      </p:pic>
    </p:spTree>
    <p:extLst>
      <p:ext uri="{BB962C8B-B14F-4D97-AF65-F5344CB8AC3E}">
        <p14:creationId xmlns:p14="http://schemas.microsoft.com/office/powerpoint/2010/main" val="31582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DA6F-C8A3-9232-8D4C-D0B9B9F385E3}"/>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2B44D1-472A-6749-8625-CA3E8E04D057}"/>
                  </a:ext>
                </a:extLst>
              </p:cNvPr>
              <p:cNvSpPr>
                <a:spLocks noGrp="1"/>
              </p:cNvSpPr>
              <p:nvPr>
                <p:ph idx="1"/>
              </p:nvPr>
            </p:nvSpPr>
            <p:spPr/>
            <p:txBody>
              <a:bodyPr/>
              <a:lstStyle/>
              <a:p>
                <a:r>
                  <a:rPr lang="en-US" b="1" dirty="0"/>
                  <a:t>Lemma 1:</a:t>
                </a:r>
                <a:r>
                  <a:rPr lang="en-US" dirty="0"/>
                  <a:t> Let </a:t>
                </a:r>
                <a14:m>
                  <m:oMath xmlns:m="http://schemas.openxmlformats.org/officeDocument/2006/math">
                    <m:r>
                      <a:rPr lang="en-US" b="0" i="1" smtClean="0">
                        <a:latin typeface="Cambria Math" panose="02040503050406030204" pitchFamily="18" charset="0"/>
                      </a:rPr>
                      <m:t>𝐶</m:t>
                    </m:r>
                  </m:oMath>
                </a14:m>
                <a:r>
                  <a:rPr lang="en-US" b="1" dirty="0"/>
                  <a:t> </a:t>
                </a:r>
                <a:r>
                  <a:rPr lang="en-US" dirty="0"/>
                  <a:t>be a polytope and </a:t>
                </a:r>
                <a14:m>
                  <m:oMath xmlns:m="http://schemas.openxmlformats.org/officeDocument/2006/math">
                    <m:r>
                      <a:rPr lang="en-US" b="0" i="1" smtClean="0">
                        <a:latin typeface="Cambria Math" panose="02040503050406030204" pitchFamily="18" charset="0"/>
                      </a:rPr>
                      <m:t>𝑃</m:t>
                    </m:r>
                  </m:oMath>
                </a14:m>
                <a:r>
                  <a:rPr lang="en-US" b="1" dirty="0"/>
                  <a:t> </a:t>
                </a:r>
                <a:r>
                  <a:rPr lang="en-US" dirty="0"/>
                  <a:t>a point in general position with respect to </a:t>
                </a:r>
                <a14:m>
                  <m:oMath xmlns:m="http://schemas.openxmlformats.org/officeDocument/2006/math">
                    <m:r>
                      <a:rPr lang="en-US" b="0" i="1" smtClean="0">
                        <a:latin typeface="Cambria Math" panose="02040503050406030204" pitchFamily="18" charset="0"/>
                      </a:rPr>
                      <m:t>𝐶</m:t>
                    </m:r>
                  </m:oMath>
                </a14:m>
                <a:r>
                  <a:rPr lang="en-US" dirty="0"/>
                  <a:t>. Every face of the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b="1" dirty="0"/>
                  <a:t> </a:t>
                </a:r>
                <a:r>
                  <a:rPr lang="en-US" dirty="0"/>
                  <a:t>is either a blue or purple face of </a:t>
                </a:r>
                <a14:m>
                  <m:oMath xmlns:m="http://schemas.openxmlformats.org/officeDocument/2006/math">
                    <m:r>
                      <a:rPr lang="en-US" b="0" i="1" smtClean="0">
                        <a:latin typeface="Cambria Math" panose="02040503050406030204" pitchFamily="18" charset="0"/>
                      </a:rPr>
                      <m:t>𝐶</m:t>
                    </m:r>
                  </m:oMath>
                </a14:m>
                <a:r>
                  <a:rPr lang="en-US" dirty="0"/>
                  <a:t>, or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of a purple face </a:t>
                </a:r>
                <a14:m>
                  <m:oMath xmlns:m="http://schemas.openxmlformats.org/officeDocument/2006/math">
                    <m:r>
                      <a:rPr lang="en-US" b="0" i="1" smtClean="0">
                        <a:latin typeface="Cambria Math" panose="02040503050406030204" pitchFamily="18" charset="0"/>
                      </a:rPr>
                      <m:t>𝐺</m:t>
                    </m:r>
                  </m:oMath>
                </a14:m>
                <a:r>
                  <a:rPr lang="en-US" b="1" dirty="0"/>
                  <a:t> </a:t>
                </a:r>
                <a:r>
                  <a:rPr lang="en-US" dirty="0"/>
                  <a:t>of </a:t>
                </a:r>
                <a14:m>
                  <m:oMath xmlns:m="http://schemas.openxmlformats.org/officeDocument/2006/math">
                    <m:r>
                      <a:rPr lang="en-US" b="0" i="1" smtClean="0">
                        <a:latin typeface="Cambria Math" panose="02040503050406030204" pitchFamily="18" charset="0"/>
                      </a:rPr>
                      <m:t>𝐶</m:t>
                    </m:r>
                  </m:oMath>
                </a14:m>
                <a:r>
                  <a:rPr lang="en-US" dirty="0"/>
                  <a:t>.</a:t>
                </a:r>
                <a:endParaRPr lang="en-US" b="1" dirty="0"/>
              </a:p>
            </p:txBody>
          </p:sp>
        </mc:Choice>
        <mc:Fallback xmlns="">
          <p:sp>
            <p:nvSpPr>
              <p:cNvPr id="3" name="Content Placeholder 2">
                <a:extLst>
                  <a:ext uri="{FF2B5EF4-FFF2-40B4-BE49-F238E27FC236}">
                    <a16:creationId xmlns:a16="http://schemas.microsoft.com/office/drawing/2014/main" id="{062B44D1-472A-6749-8625-CA3E8E04D057}"/>
                  </a:ext>
                </a:extLst>
              </p:cNvPr>
              <p:cNvSpPr>
                <a:spLocks noGrp="1" noRot="1" noChangeAspect="1" noMove="1" noResize="1" noEditPoints="1" noAdjustHandles="1" noChangeArrowheads="1" noChangeShapeType="1" noTextEdit="1"/>
              </p:cNvSpPr>
              <p:nvPr>
                <p:ph idx="1"/>
              </p:nvPr>
            </p:nvSpPr>
            <p:spPr>
              <a:blipFill>
                <a:blip r:embed="rId3"/>
                <a:stretch>
                  <a:fillRect l="-142" t="-94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3B4980C-3AA8-7FD7-A182-90C2A2EA50A5}"/>
              </a:ext>
            </a:extLst>
          </p:cNvPr>
          <p:cNvPicPr>
            <a:picLocks noChangeAspect="1"/>
          </p:cNvPicPr>
          <p:nvPr/>
        </p:nvPicPr>
        <p:blipFill>
          <a:blip r:embed="rId4"/>
          <a:stretch>
            <a:fillRect/>
          </a:stretch>
        </p:blipFill>
        <p:spPr>
          <a:xfrm>
            <a:off x="2503585" y="3632758"/>
            <a:ext cx="4944165" cy="2638793"/>
          </a:xfrm>
          <a:prstGeom prst="rect">
            <a:avLst/>
          </a:prstGeom>
        </p:spPr>
      </p:pic>
    </p:spTree>
    <p:extLst>
      <p:ext uri="{BB962C8B-B14F-4D97-AF65-F5344CB8AC3E}">
        <p14:creationId xmlns:p14="http://schemas.microsoft.com/office/powerpoint/2010/main" val="12760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dirty="0"/>
              <a:t>The incremental method</a:t>
            </a:r>
          </a:p>
          <a:p>
            <a:pPr lvl="1"/>
            <a:r>
              <a:rPr lang="en-US"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407508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4ED6-CAC0-2CF0-90F3-CAF828D70CFF}"/>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942497-BE72-1469-160B-79A4428A6237}"/>
                  </a:ext>
                </a:extLst>
              </p:cNvPr>
              <p:cNvSpPr>
                <a:spLocks noGrp="1"/>
              </p:cNvSpPr>
              <p:nvPr>
                <p:ph idx="1"/>
              </p:nvPr>
            </p:nvSpPr>
            <p:spPr>
              <a:xfrm>
                <a:off x="677334" y="2160589"/>
                <a:ext cx="8596668" cy="4545011"/>
              </a:xfrm>
            </p:spPr>
            <p:txBody>
              <a:bodyPr/>
              <a:lstStyle/>
              <a:p>
                <a:r>
                  <a:rPr lang="en-US" b="1" dirty="0"/>
                  <a:t>Proof:</a:t>
                </a:r>
                <a:endParaRPr lang="en-US" dirty="0"/>
              </a:p>
              <a:p>
                <a:pPr lvl="1"/>
                <a:r>
                  <a:rPr lang="en-US" dirty="0"/>
                  <a:t>If </a:t>
                </a:r>
                <a14:m>
                  <m:oMath xmlns:m="http://schemas.openxmlformats.org/officeDocument/2006/math">
                    <m:r>
                      <a:rPr lang="en-US" b="0" i="1" smtClean="0">
                        <a:latin typeface="Cambria Math" panose="02040503050406030204" pitchFamily="18" charset="0"/>
                      </a:rPr>
                      <m:t>𝑃</m:t>
                    </m:r>
                  </m:oMath>
                </a14:m>
                <a:r>
                  <a:rPr lang="en-US" dirty="0"/>
                  <a:t> is in </a:t>
                </a:r>
                <a14:m>
                  <m:oMath xmlns:m="http://schemas.openxmlformats.org/officeDocument/2006/math">
                    <m:r>
                      <a:rPr lang="en-US" b="0" i="1" smtClean="0">
                        <a:latin typeface="Cambria Math" panose="02040503050406030204" pitchFamily="18" charset="0"/>
                      </a:rPr>
                      <m:t>𝐶</m:t>
                    </m:r>
                  </m:oMath>
                </a14:m>
                <a:r>
                  <a:rPr lang="en-US" dirty="0"/>
                  <a:t> then all the faces are blue, and it is trivial.</a:t>
                </a:r>
              </a:p>
              <a:p>
                <a:pPr lvl="1"/>
                <a:endParaRPr lang="en-US" dirty="0"/>
              </a:p>
              <a:p>
                <a:pPr lvl="1"/>
                <a:r>
                  <a:rPr lang="en-US" dirty="0"/>
                  <a:t>We will show that a blue facet </a:t>
                </a:r>
                <a14:m>
                  <m:oMath xmlns:m="http://schemas.openxmlformats.org/officeDocument/2006/math">
                    <m:r>
                      <a:rPr lang="en-US" b="0" i="1" smtClean="0">
                        <a:latin typeface="Cambria Math" panose="02040503050406030204" pitchFamily="18" charset="0"/>
                      </a:rPr>
                      <m:t>𝐹</m:t>
                    </m:r>
                  </m:oMath>
                </a14:m>
                <a:r>
                  <a:rPr lang="en-US" dirty="0"/>
                  <a:t> is a facet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Let </a:t>
                </a:r>
                <a14:m>
                  <m:oMath xmlns:m="http://schemas.openxmlformats.org/officeDocument/2006/math">
                    <m:r>
                      <a:rPr lang="en-US" b="0" i="1" smtClean="0">
                        <a:latin typeface="Cambria Math" panose="02040503050406030204" pitchFamily="18" charset="0"/>
                      </a:rPr>
                      <m:t>𝐻</m:t>
                    </m:r>
                  </m:oMath>
                </a14:m>
                <a:r>
                  <a:rPr lang="en-US" dirty="0"/>
                  <a:t> be the supporting hyperplane.</a:t>
                </a:r>
              </a:p>
              <a:p>
                <a:pPr lvl="1"/>
                <a:endParaRPr lang="en-US" dirty="0"/>
              </a:p>
              <a:p>
                <a:pPr lvl="1"/>
                <a14:m>
                  <m:oMath xmlns:m="http://schemas.openxmlformats.org/officeDocument/2006/math">
                    <m:r>
                      <a:rPr lang="en-US" b="0" i="1" smtClean="0">
                        <a:latin typeface="Cambria Math" panose="02040503050406030204" pitchFamily="18" charset="0"/>
                      </a:rPr>
                      <m:t>𝑃</m:t>
                    </m:r>
                  </m:oMath>
                </a14:m>
                <a:r>
                  <a:rPr lang="en-US" dirty="0"/>
                  <a:t> belongs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oMath>
                </a14:m>
                <a:r>
                  <a:rPr lang="en-US" dirty="0"/>
                  <a:t>, so </a:t>
                </a:r>
                <a14:m>
                  <m:oMath xmlns:m="http://schemas.openxmlformats.org/officeDocument/2006/math">
                    <m:r>
                      <a:rPr lang="en-US" b="0" i="1" smtClean="0">
                        <a:latin typeface="Cambria Math" panose="02040503050406030204" pitchFamily="18" charset="0"/>
                      </a:rPr>
                      <m:t>𝐻</m:t>
                    </m:r>
                  </m:oMath>
                </a14:m>
                <a:r>
                  <a:rPr lang="en-US" dirty="0"/>
                  <a:t> supports </a:t>
                </a:r>
                <a14:m>
                  <m:oMath xmlns:m="http://schemas.openxmlformats.org/officeDocument/2006/math">
                    <m:r>
                      <a:rPr lang="en-US" b="0" i="1" smtClean="0">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 and</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 So </a:t>
                </a:r>
                <a14:m>
                  <m:oMath xmlns:m="http://schemas.openxmlformats.org/officeDocument/2006/math">
                    <m:r>
                      <a:rPr lang="en-US" b="0" i="1" smtClean="0">
                        <a:latin typeface="Cambria Math" panose="02040503050406030204" pitchFamily="18" charset="0"/>
                      </a:rPr>
                      <m:t>𝐹</m:t>
                    </m:r>
                  </m:oMath>
                </a14:m>
                <a:r>
                  <a:rPr lang="en-US" dirty="0"/>
                  <a:t> is a facet of </a:t>
                </a:r>
                <a14:m>
                  <m:oMath xmlns:m="http://schemas.openxmlformats.org/officeDocument/2006/math">
                    <m:r>
                      <a:rPr lang="en-US" i="1">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a:t>
                </a:r>
              </a:p>
              <a:p>
                <a:pPr lvl="1"/>
                <a:endParaRPr lang="en-US" dirty="0"/>
              </a:p>
              <a:p>
                <a:pPr lvl="1"/>
                <a:r>
                  <a:rPr lang="en-US" dirty="0"/>
                  <a:t>Blue face is an intersection of blue facets of </a:t>
                </a:r>
                <a14:m>
                  <m:oMath xmlns:m="http://schemas.openxmlformats.org/officeDocument/2006/math">
                    <m:r>
                      <a:rPr lang="en-US" b="0" i="1" smtClean="0">
                        <a:latin typeface="Cambria Math" panose="02040503050406030204" pitchFamily="18" charset="0"/>
                      </a:rPr>
                      <m:t>𝐶</m:t>
                    </m:r>
                  </m:oMath>
                </a14:m>
                <a:r>
                  <a:rPr lang="en-US" dirty="0"/>
                  <a:t> and from what we showed it is also the intersection of facets of </a:t>
                </a:r>
                <a14:m>
                  <m:oMath xmlns:m="http://schemas.openxmlformats.org/officeDocument/2006/math">
                    <m:r>
                      <a:rPr lang="en-US" i="1">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 therefore it is a face in </a:t>
                </a:r>
                <a14:m>
                  <m:oMath xmlns:m="http://schemas.openxmlformats.org/officeDocument/2006/math">
                    <m:r>
                      <a:rPr lang="en-US" i="1">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a:t>
                </a:r>
              </a:p>
              <a:p>
                <a:pPr lvl="1"/>
                <a:endParaRPr lang="en-US" dirty="0"/>
              </a:p>
            </p:txBody>
          </p:sp>
        </mc:Choice>
        <mc:Fallback xmlns="">
          <p:sp>
            <p:nvSpPr>
              <p:cNvPr id="3" name="Content Placeholder 2">
                <a:extLst>
                  <a:ext uri="{FF2B5EF4-FFF2-40B4-BE49-F238E27FC236}">
                    <a16:creationId xmlns:a16="http://schemas.microsoft.com/office/drawing/2014/main" id="{DC942497-BE72-1469-160B-79A4428A6237}"/>
                  </a:ext>
                </a:extLst>
              </p:cNvPr>
              <p:cNvSpPr>
                <a:spLocks noGrp="1" noRot="1" noChangeAspect="1" noMove="1" noResize="1" noEditPoints="1" noAdjustHandles="1" noChangeArrowheads="1" noChangeShapeType="1" noTextEdit="1"/>
              </p:cNvSpPr>
              <p:nvPr>
                <p:ph idx="1"/>
              </p:nvPr>
            </p:nvSpPr>
            <p:spPr>
              <a:xfrm>
                <a:off x="677334" y="2160589"/>
                <a:ext cx="8596668" cy="4545011"/>
              </a:xfrm>
              <a:blipFill>
                <a:blip r:embed="rId2"/>
                <a:stretch>
                  <a:fillRect l="-142" t="-804"/>
                </a:stretch>
              </a:blipFill>
            </p:spPr>
            <p:txBody>
              <a:bodyPr/>
              <a:lstStyle/>
              <a:p>
                <a:r>
                  <a:rPr lang="en-US">
                    <a:noFill/>
                  </a:rPr>
                  <a:t> </a:t>
                </a:r>
              </a:p>
            </p:txBody>
          </p:sp>
        </mc:Fallback>
      </mc:AlternateContent>
    </p:spTree>
    <p:extLst>
      <p:ext uri="{BB962C8B-B14F-4D97-AF65-F5344CB8AC3E}">
        <p14:creationId xmlns:p14="http://schemas.microsoft.com/office/powerpoint/2010/main" val="33701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1B76-33CF-6A59-EA8D-5A9089788607}"/>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A6D2A1-84A5-6E94-D53F-B9E5972562EC}"/>
                  </a:ext>
                </a:extLst>
              </p:cNvPr>
              <p:cNvSpPr>
                <a:spLocks noGrp="1"/>
              </p:cNvSpPr>
              <p:nvPr>
                <p:ph idx="1"/>
              </p:nvPr>
            </p:nvSpPr>
            <p:spPr/>
            <p:txBody>
              <a:bodyPr/>
              <a:lstStyle/>
              <a:p>
                <a:pPr lvl="1"/>
                <a:r>
                  <a:rPr lang="en-US" dirty="0"/>
                  <a:t>We will show that for any purple face </a:t>
                </a:r>
                <a14:m>
                  <m:oMath xmlns:m="http://schemas.openxmlformats.org/officeDocument/2006/math">
                    <m:r>
                      <a:rPr lang="en-US" b="0" i="1" smtClean="0">
                        <a:latin typeface="Cambria Math" panose="02040503050406030204" pitchFamily="18" charset="0"/>
                      </a:rPr>
                      <m:t>𝐺</m:t>
                    </m:r>
                  </m:oMath>
                </a14:m>
                <a:r>
                  <a:rPr lang="en-US" dirty="0"/>
                  <a:t> of </a:t>
                </a:r>
                <a14:m>
                  <m:oMath xmlns:m="http://schemas.openxmlformats.org/officeDocument/2006/math">
                    <m:r>
                      <a:rPr lang="en-US" b="0" i="1" smtClean="0">
                        <a:latin typeface="Cambria Math" panose="02040503050406030204" pitchFamily="18" charset="0"/>
                      </a:rPr>
                      <m:t>𝐶</m:t>
                    </m:r>
                  </m:oMath>
                </a14:m>
                <a:r>
                  <a:rPr lang="en-US" dirty="0"/>
                  <a:t>,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are faces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endParaRPr lang="he-IL" dirty="0"/>
              </a:p>
              <a:p>
                <a:pPr lvl="1"/>
                <a:endParaRPr lang="he-IL" dirty="0"/>
              </a:p>
              <a:p>
                <a:pPr lvl="1"/>
                <a:endParaRPr lang="en-US" dirty="0"/>
              </a:p>
              <a:p>
                <a:pPr lvl="1"/>
                <a:endParaRPr lang="en-US" dirty="0"/>
              </a:p>
              <a:p>
                <a:pPr lvl="1"/>
                <a:r>
                  <a:rPr lang="en-US" dirty="0"/>
                  <a:t>There is a red facet of </a:t>
                </a:r>
                <a14:m>
                  <m:oMath xmlns:m="http://schemas.openxmlformats.org/officeDocument/2006/math">
                    <m:r>
                      <a:rPr lang="en-US" b="0" i="1" smtClean="0">
                        <a:latin typeface="Cambria Math" panose="02040503050406030204" pitchFamily="18" charset="0"/>
                      </a:rPr>
                      <m:t>𝐶</m:t>
                    </m:r>
                  </m:oMath>
                </a14:m>
                <a:r>
                  <a:rPr lang="en-US" dirty="0"/>
                  <a:t>, say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oMath>
                </a14:m>
                <a:r>
                  <a:rPr lang="en-US" dirty="0"/>
                  <a:t>, and a blue facet of </a:t>
                </a:r>
                <a14:m>
                  <m:oMath xmlns:m="http://schemas.openxmlformats.org/officeDocument/2006/math">
                    <m:r>
                      <a:rPr lang="en-US" b="0" i="1" smtClean="0">
                        <a:latin typeface="Cambria Math" panose="02040503050406030204" pitchFamily="18" charset="0"/>
                      </a:rPr>
                      <m:t>𝐶</m:t>
                    </m:r>
                  </m:oMath>
                </a14:m>
                <a:r>
                  <a:rPr lang="en-US" dirty="0"/>
                  <a:t>, say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oMath>
                </a14:m>
                <a:r>
                  <a:rPr lang="en-US" dirty="0"/>
                  <a:t>, that both contain </a:t>
                </a:r>
                <a14:m>
                  <m:oMath xmlns:m="http://schemas.openxmlformats.org/officeDocument/2006/math">
                    <m:r>
                      <a:rPr lang="en-US" b="0" i="1" smtClean="0">
                        <a:latin typeface="Cambria Math" panose="02040503050406030204" pitchFamily="18" charset="0"/>
                      </a:rPr>
                      <m:t>𝐺</m:t>
                    </m:r>
                  </m:oMath>
                </a14:m>
                <a:r>
                  <a:rPr lang="en-US" dirty="0"/>
                  <a:t>.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a14:m>
                <a:r>
                  <a:rPr lang="en-US" dirty="0"/>
                  <a:t> the supporting hyperplane accordingly.</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49A6D2A1-84A5-6E94-D53F-B9E5972562EC}"/>
                  </a:ext>
                </a:extLst>
              </p:cNvPr>
              <p:cNvSpPr>
                <a:spLocks noGrp="1" noRot="1" noChangeAspect="1" noMove="1" noResize="1" noEditPoints="1" noAdjustHandles="1" noChangeArrowheads="1" noChangeShapeType="1" noTextEdit="1"/>
              </p:cNvSpPr>
              <p:nvPr>
                <p:ph idx="1"/>
              </p:nvPr>
            </p:nvSpPr>
            <p:spPr>
              <a:blipFill>
                <a:blip r:embed="rId2"/>
                <a:stretch>
                  <a:fillRect t="-628"/>
                </a:stretch>
              </a:blipFill>
            </p:spPr>
            <p:txBody>
              <a:bodyPr/>
              <a:lstStyle/>
              <a:p>
                <a:r>
                  <a:rPr lang="en-US">
                    <a:noFill/>
                  </a:rPr>
                  <a:t> </a:t>
                </a:r>
              </a:p>
            </p:txBody>
          </p:sp>
        </mc:Fallback>
      </mc:AlternateContent>
    </p:spTree>
    <p:extLst>
      <p:ext uri="{BB962C8B-B14F-4D97-AF65-F5344CB8AC3E}">
        <p14:creationId xmlns:p14="http://schemas.microsoft.com/office/powerpoint/2010/main" val="3866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2392-E1ED-2874-828F-CFE387AD8FBA}"/>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07461D-B7DE-A63F-5329-8F4B4C00BAE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𝑃</m:t>
                    </m:r>
                  </m:oMath>
                </a14:m>
                <a:r>
                  <a:rPr lang="en-US" dirty="0"/>
                  <a:t> belongs to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that does not contain </a:t>
                </a:r>
                <a14:m>
                  <m:oMath xmlns:m="http://schemas.openxmlformats.org/officeDocument/2006/math">
                    <m:r>
                      <a:rPr lang="en-US" b="0" i="1" smtClean="0">
                        <a:latin typeface="Cambria Math" panose="02040503050406030204" pitchFamily="18" charset="0"/>
                      </a:rPr>
                      <m:t>𝐶</m:t>
                    </m:r>
                  </m:oMath>
                </a14:m>
                <a:r>
                  <a:rPr lang="en-US" dirty="0"/>
                  <a:t>.</a:t>
                </a:r>
              </a:p>
              <a:p>
                <a:r>
                  <a:rPr lang="en-US" dirty="0"/>
                  <a:t>Imagine a hyperplane that rotates around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a14:m>
                <a:r>
                  <a:rPr lang="en-US" dirty="0"/>
                  <a:t> while supporting </a:t>
                </a:r>
                <a14:m>
                  <m:oMath xmlns:m="http://schemas.openxmlformats.org/officeDocument/2006/math">
                    <m:r>
                      <a:rPr lang="en-US" b="0" i="1" smtClean="0">
                        <a:latin typeface="Cambria Math" panose="02040503050406030204" pitchFamily="18" charset="0"/>
                      </a:rPr>
                      <m:t>𝐶</m:t>
                    </m:r>
                  </m:oMath>
                </a14:m>
                <a:r>
                  <a:rPr lang="en-US" dirty="0"/>
                  <a:t> along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We can choose </a:t>
                </a:r>
                <a14:m>
                  <m:oMath xmlns:m="http://schemas.openxmlformats.org/officeDocument/2006/math">
                    <m:r>
                      <a:rPr lang="en-US" b="0" i="1" smtClean="0">
                        <a:latin typeface="Cambria Math" panose="02040503050406030204" pitchFamily="18" charset="0"/>
                      </a:rPr>
                      <m:t>𝐻</m:t>
                    </m:r>
                  </m:oMath>
                </a14:m>
                <a:r>
                  <a:rPr lang="en-US" dirty="0"/>
                  <a:t> to pass through </a:t>
                </a:r>
                <a14:m>
                  <m:oMath xmlns:m="http://schemas.openxmlformats.org/officeDocument/2006/math">
                    <m:r>
                      <a:rPr lang="en-US" b="0" i="1" smtClean="0">
                        <a:latin typeface="Cambria Math" panose="02040503050406030204" pitchFamily="18" charset="0"/>
                      </a:rPr>
                      <m:t>𝑃</m:t>
                    </m:r>
                  </m:oMath>
                </a14:m>
                <a:r>
                  <a:rPr lang="en-US" dirty="0"/>
                  <a:t>.</a:t>
                </a:r>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𝐻</m:t>
                    </m:r>
                  </m:oMath>
                </a14:m>
                <a:r>
                  <a:rPr lang="en-US" dirty="0"/>
                  <a:t> supports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and since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then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is a face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p>
            </p:txBody>
          </p:sp>
        </mc:Choice>
        <mc:Fallback xmlns="">
          <p:sp>
            <p:nvSpPr>
              <p:cNvPr id="3" name="Content Placeholder 2">
                <a:extLst>
                  <a:ext uri="{FF2B5EF4-FFF2-40B4-BE49-F238E27FC236}">
                    <a16:creationId xmlns:a16="http://schemas.microsoft.com/office/drawing/2014/main" id="{3807461D-B7DE-A63F-5329-8F4B4C00BAED}"/>
                  </a:ext>
                </a:extLst>
              </p:cNvPr>
              <p:cNvSpPr>
                <a:spLocks noGrp="1" noRot="1" noChangeAspect="1" noMove="1" noResize="1" noEditPoints="1" noAdjustHandles="1" noChangeArrowheads="1" noChangeShapeType="1" noTextEdit="1"/>
              </p:cNvSpPr>
              <p:nvPr>
                <p:ph idx="1"/>
              </p:nvPr>
            </p:nvSpPr>
            <p:spPr>
              <a:blipFill>
                <a:blip r:embed="rId3"/>
                <a:stretch>
                  <a:fillRect l="-142" t="-942" r="-71"/>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B0957E8-861C-F71C-6C8E-29E04D5744F1}"/>
              </a:ext>
            </a:extLst>
          </p:cNvPr>
          <p:cNvGrpSpPr/>
          <p:nvPr/>
        </p:nvGrpSpPr>
        <p:grpSpPr>
          <a:xfrm>
            <a:off x="5478379" y="3031995"/>
            <a:ext cx="3320716" cy="1619748"/>
            <a:chOff x="5478379" y="3031995"/>
            <a:chExt cx="3320716" cy="1619748"/>
          </a:xfrm>
        </p:grpSpPr>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9615E40A-37E4-BBE4-9222-18C886431950}"/>
                    </a:ext>
                  </a:extLst>
                </p14:cNvPr>
                <p14:cNvContentPartPr/>
                <p14:nvPr/>
              </p14:nvContentPartPr>
              <p14:xfrm>
                <a:off x="6802023" y="3031995"/>
                <a:ext cx="360" cy="360"/>
              </p14:xfrm>
            </p:contentPart>
          </mc:Choice>
          <mc:Fallback xmlns="">
            <p:pic>
              <p:nvPicPr>
                <p:cNvPr id="12" name="Ink 11">
                  <a:extLst>
                    <a:ext uri="{FF2B5EF4-FFF2-40B4-BE49-F238E27FC236}">
                      <a16:creationId xmlns:a16="http://schemas.microsoft.com/office/drawing/2014/main" id="{9615E40A-37E4-BBE4-9222-18C886431950}"/>
                    </a:ext>
                  </a:extLst>
                </p:cNvPr>
                <p:cNvPicPr/>
                <p:nvPr/>
              </p:nvPicPr>
              <p:blipFill>
                <a:blip r:embed="rId5"/>
                <a:stretch>
                  <a:fillRect/>
                </a:stretch>
              </p:blipFill>
              <p:spPr>
                <a:xfrm>
                  <a:off x="6793023" y="3022995"/>
                  <a:ext cx="18000" cy="18000"/>
                </a:xfrm>
                <a:prstGeom prst="rect">
                  <a:avLst/>
                </a:prstGeom>
              </p:spPr>
            </p:pic>
          </mc:Fallback>
        </mc:AlternateContent>
        <p:grpSp>
          <p:nvGrpSpPr>
            <p:cNvPr id="24" name="Group 23">
              <a:extLst>
                <a:ext uri="{FF2B5EF4-FFF2-40B4-BE49-F238E27FC236}">
                  <a16:creationId xmlns:a16="http://schemas.microsoft.com/office/drawing/2014/main" id="{518B0F0E-C4F4-8FB7-36C2-2C3BD66D1E0D}"/>
                </a:ext>
              </a:extLst>
            </p:cNvPr>
            <p:cNvGrpSpPr/>
            <p:nvPr/>
          </p:nvGrpSpPr>
          <p:grpSpPr>
            <a:xfrm>
              <a:off x="5478379" y="3031995"/>
              <a:ext cx="3320716" cy="1619748"/>
              <a:chOff x="6240379" y="1588673"/>
              <a:chExt cx="3320716" cy="1619748"/>
            </a:xfrm>
          </p:grpSpPr>
          <p:grpSp>
            <p:nvGrpSpPr>
              <p:cNvPr id="15" name="Group 14">
                <a:extLst>
                  <a:ext uri="{FF2B5EF4-FFF2-40B4-BE49-F238E27FC236}">
                    <a16:creationId xmlns:a16="http://schemas.microsoft.com/office/drawing/2014/main" id="{DE846152-0F26-EC35-A1F0-3D95FE6AB6DC}"/>
                  </a:ext>
                </a:extLst>
              </p:cNvPr>
              <p:cNvGrpSpPr/>
              <p:nvPr/>
            </p:nvGrpSpPr>
            <p:grpSpPr>
              <a:xfrm>
                <a:off x="7475620" y="2229852"/>
                <a:ext cx="1187117" cy="978569"/>
                <a:chOff x="7475620" y="2229852"/>
                <a:chExt cx="1187117" cy="978569"/>
              </a:xfrm>
            </p:grpSpPr>
            <p:grpSp>
              <p:nvGrpSpPr>
                <p:cNvPr id="11" name="Group 10">
                  <a:extLst>
                    <a:ext uri="{FF2B5EF4-FFF2-40B4-BE49-F238E27FC236}">
                      <a16:creationId xmlns:a16="http://schemas.microsoft.com/office/drawing/2014/main" id="{101C1F15-E565-1CE2-4322-A3BD76C42C9E}"/>
                    </a:ext>
                  </a:extLst>
                </p:cNvPr>
                <p:cNvGrpSpPr/>
                <p:nvPr/>
              </p:nvGrpSpPr>
              <p:grpSpPr>
                <a:xfrm>
                  <a:off x="7523747" y="2342147"/>
                  <a:ext cx="1138990" cy="866274"/>
                  <a:chOff x="4764505" y="7074568"/>
                  <a:chExt cx="1138990" cy="866274"/>
                </a:xfrm>
              </p:grpSpPr>
              <p:cxnSp>
                <p:nvCxnSpPr>
                  <p:cNvPr id="5" name="Straight Connector 4">
                    <a:extLst>
                      <a:ext uri="{FF2B5EF4-FFF2-40B4-BE49-F238E27FC236}">
                        <a16:creationId xmlns:a16="http://schemas.microsoft.com/office/drawing/2014/main" id="{BCD8A6EA-3830-4E72-34A6-ECD767231504}"/>
                      </a:ext>
                    </a:extLst>
                  </p:cNvPr>
                  <p:cNvCxnSpPr/>
                  <p:nvPr/>
                </p:nvCxnSpPr>
                <p:spPr>
                  <a:xfrm>
                    <a:off x="4780547" y="7074568"/>
                    <a:ext cx="1122948" cy="818148"/>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39439988-8005-9078-C62E-FBD140259FBD}"/>
                      </a:ext>
                    </a:extLst>
                  </p:cNvPr>
                  <p:cNvCxnSpPr/>
                  <p:nvPr/>
                </p:nvCxnSpPr>
                <p:spPr>
                  <a:xfrm>
                    <a:off x="4764505" y="7090611"/>
                    <a:ext cx="0" cy="8502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B3265C-4FCF-FC7C-11C7-C455500251D3}"/>
                      </a:ext>
                    </a:extLst>
                  </p:cNvPr>
                  <p:cNvCxnSpPr>
                    <a:cxnSpLocks/>
                  </p:cNvCxnSpPr>
                  <p:nvPr/>
                </p:nvCxnSpPr>
                <p:spPr>
                  <a:xfrm flipV="1">
                    <a:off x="4780547" y="7892716"/>
                    <a:ext cx="1122948" cy="48126"/>
                  </a:xfrm>
                  <a:prstGeom prst="line">
                    <a:avLst/>
                  </a:prstGeom>
                </p:spPr>
                <p:style>
                  <a:lnRef idx="1">
                    <a:schemeClr val="dk1"/>
                  </a:lnRef>
                  <a:fillRef idx="0">
                    <a:schemeClr val="dk1"/>
                  </a:fillRef>
                  <a:effectRef idx="0">
                    <a:schemeClr val="dk1"/>
                  </a:effectRef>
                  <a:fontRef idx="minor">
                    <a:schemeClr val="tx1"/>
                  </a:fontRef>
                </p:style>
              </p:cxnSp>
            </p:grpSp>
            <p:sp>
              <p:nvSpPr>
                <p:cNvPr id="14" name="Oval 13">
                  <a:extLst>
                    <a:ext uri="{FF2B5EF4-FFF2-40B4-BE49-F238E27FC236}">
                      <a16:creationId xmlns:a16="http://schemas.microsoft.com/office/drawing/2014/main" id="{6D69BF39-F38F-A57F-BD22-FDEC2918A461}"/>
                    </a:ext>
                  </a:extLst>
                </p:cNvPr>
                <p:cNvSpPr/>
                <p:nvPr/>
              </p:nvSpPr>
              <p:spPr>
                <a:xfrm>
                  <a:off x="7475620" y="2229852"/>
                  <a:ext cx="144379" cy="18155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301F579-A258-0A24-FCF8-826BE9D4D773}"/>
                  </a:ext>
                </a:extLst>
              </p:cNvPr>
              <p:cNvGrpSpPr/>
              <p:nvPr/>
            </p:nvGrpSpPr>
            <p:grpSpPr>
              <a:xfrm>
                <a:off x="8518357" y="1588673"/>
                <a:ext cx="368968" cy="571916"/>
                <a:chOff x="8662737" y="1540042"/>
                <a:chExt cx="368968" cy="571916"/>
              </a:xfrm>
            </p:grpSpPr>
            <p:sp>
              <p:nvSpPr>
                <p:cNvPr id="13" name="Oval 12">
                  <a:extLst>
                    <a:ext uri="{FF2B5EF4-FFF2-40B4-BE49-F238E27FC236}">
                      <a16:creationId xmlns:a16="http://schemas.microsoft.com/office/drawing/2014/main" id="{D2EE5AC2-623B-2B8B-A0CF-071716BBFAA0}"/>
                    </a:ext>
                  </a:extLst>
                </p:cNvPr>
                <p:cNvSpPr/>
                <p:nvPr/>
              </p:nvSpPr>
              <p:spPr>
                <a:xfrm>
                  <a:off x="8662737" y="1930400"/>
                  <a:ext cx="192505" cy="181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21415C2-DF6C-AC39-5AF5-D4A6D5A04500}"/>
                        </a:ext>
                      </a:extLst>
                    </p:cNvPr>
                    <p:cNvSpPr txBox="1"/>
                    <p:nvPr/>
                  </p:nvSpPr>
                  <p:spPr>
                    <a:xfrm>
                      <a:off x="8662737" y="1540042"/>
                      <a:ext cx="3689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US" dirty="0"/>
                    </a:p>
                  </p:txBody>
                </p:sp>
              </mc:Choice>
              <mc:Fallback xmlns="">
                <p:sp>
                  <p:nvSpPr>
                    <p:cNvPr id="16" name="TextBox 15">
                      <a:extLst>
                        <a:ext uri="{FF2B5EF4-FFF2-40B4-BE49-F238E27FC236}">
                          <a16:creationId xmlns:a16="http://schemas.microsoft.com/office/drawing/2014/main" id="{C21415C2-DF6C-AC39-5AF5-D4A6D5A04500}"/>
                        </a:ext>
                      </a:extLst>
                    </p:cNvPr>
                    <p:cNvSpPr txBox="1">
                      <a:spLocks noRot="1" noChangeAspect="1" noMove="1" noResize="1" noEditPoints="1" noAdjustHandles="1" noChangeArrowheads="1" noChangeShapeType="1" noTextEdit="1"/>
                    </p:cNvSpPr>
                    <p:nvPr/>
                  </p:nvSpPr>
                  <p:spPr>
                    <a:xfrm>
                      <a:off x="8662737" y="1540042"/>
                      <a:ext cx="368968"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A6B4DD-353C-EF92-038B-CDC5DA583753}"/>
                      </a:ext>
                    </a:extLst>
                  </p:cNvPr>
                  <p:cNvSpPr txBox="1"/>
                  <p:nvPr/>
                </p:nvSpPr>
                <p:spPr>
                  <a:xfrm>
                    <a:off x="8069179" y="2358190"/>
                    <a:ext cx="3529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C7A6B4DD-353C-EF92-038B-CDC5DA583753}"/>
                      </a:ext>
                    </a:extLst>
                  </p:cNvPr>
                  <p:cNvSpPr txBox="1">
                    <a:spLocks noRot="1" noChangeAspect="1" noMove="1" noResize="1" noEditPoints="1" noAdjustHandles="1" noChangeArrowheads="1" noChangeShapeType="1" noTextEdit="1"/>
                  </p:cNvSpPr>
                  <p:nvPr/>
                </p:nvSpPr>
                <p:spPr>
                  <a:xfrm>
                    <a:off x="8069179" y="2358190"/>
                    <a:ext cx="352926" cy="369332"/>
                  </a:xfrm>
                  <a:prstGeom prst="rect">
                    <a:avLst/>
                  </a:prstGeom>
                  <a:blipFill>
                    <a:blip r:embed="rId7"/>
                    <a:stretch>
                      <a:fillRect r="-12069"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5B8665D-13F2-D037-E378-23EFF702DE50}"/>
                      </a:ext>
                    </a:extLst>
                  </p:cNvPr>
                  <p:cNvSpPr txBox="1"/>
                  <p:nvPr/>
                </p:nvSpPr>
                <p:spPr>
                  <a:xfrm>
                    <a:off x="7154778" y="2727522"/>
                    <a:ext cx="2887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oMath>
                      </m:oMathPara>
                    </a14:m>
                    <a:endParaRPr lang="en-US" dirty="0"/>
                  </a:p>
                </p:txBody>
              </p:sp>
            </mc:Choice>
            <mc:Fallback xmlns="">
              <p:sp>
                <p:nvSpPr>
                  <p:cNvPr id="18" name="TextBox 17">
                    <a:extLst>
                      <a:ext uri="{FF2B5EF4-FFF2-40B4-BE49-F238E27FC236}">
                        <a16:creationId xmlns:a16="http://schemas.microsoft.com/office/drawing/2014/main" id="{15B8665D-13F2-D037-E378-23EFF702DE50}"/>
                      </a:ext>
                    </a:extLst>
                  </p:cNvPr>
                  <p:cNvSpPr txBox="1">
                    <a:spLocks noRot="1" noChangeAspect="1" noMove="1" noResize="1" noEditPoints="1" noAdjustHandles="1" noChangeArrowheads="1" noChangeShapeType="1" noTextEdit="1"/>
                  </p:cNvSpPr>
                  <p:nvPr/>
                </p:nvSpPr>
                <p:spPr>
                  <a:xfrm>
                    <a:off x="7154778" y="2727522"/>
                    <a:ext cx="288758" cy="369332"/>
                  </a:xfrm>
                  <a:prstGeom prst="rect">
                    <a:avLst/>
                  </a:prstGeom>
                  <a:blipFill>
                    <a:blip r:embed="rId8"/>
                    <a:stretch>
                      <a:fillRect r="-40426"/>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F5796114-B308-2DD9-37BC-15D5E6D12593}"/>
                  </a:ext>
                </a:extLst>
              </p:cNvPr>
              <p:cNvCxnSpPr>
                <a:cxnSpLocks/>
              </p:cNvCxnSpPr>
              <p:nvPr/>
            </p:nvCxnSpPr>
            <p:spPr>
              <a:xfrm flipV="1">
                <a:off x="6240379" y="1909374"/>
                <a:ext cx="3320716" cy="67085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351393-1D77-8FB4-2713-D7E943265216}"/>
                      </a:ext>
                    </a:extLst>
                  </p:cNvPr>
                  <p:cNvSpPr txBox="1"/>
                  <p:nvPr/>
                </p:nvSpPr>
                <p:spPr>
                  <a:xfrm>
                    <a:off x="6673516" y="2069810"/>
                    <a:ext cx="352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oMath>
                      </m:oMathPara>
                    </a14:m>
                    <a:endParaRPr lang="en-US" dirty="0"/>
                  </a:p>
                </p:txBody>
              </p:sp>
            </mc:Choice>
            <mc:Fallback xmlns="">
              <p:sp>
                <p:nvSpPr>
                  <p:cNvPr id="23" name="TextBox 22">
                    <a:extLst>
                      <a:ext uri="{FF2B5EF4-FFF2-40B4-BE49-F238E27FC236}">
                        <a16:creationId xmlns:a16="http://schemas.microsoft.com/office/drawing/2014/main" id="{A9351393-1D77-8FB4-2713-D7E943265216}"/>
                      </a:ext>
                    </a:extLst>
                  </p:cNvPr>
                  <p:cNvSpPr txBox="1">
                    <a:spLocks noRot="1" noChangeAspect="1" noMove="1" noResize="1" noEditPoints="1" noAdjustHandles="1" noChangeArrowheads="1" noChangeShapeType="1" noTextEdit="1"/>
                  </p:cNvSpPr>
                  <p:nvPr/>
                </p:nvSpPr>
                <p:spPr>
                  <a:xfrm>
                    <a:off x="6673516" y="2069810"/>
                    <a:ext cx="352924" cy="369332"/>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10E74E3-3EBF-82D2-E7B7-259E6F967717}"/>
                    </a:ext>
                  </a:extLst>
                </p:cNvPr>
                <p:cNvSpPr txBox="1"/>
                <p:nvPr/>
              </p:nvSpPr>
              <p:spPr>
                <a:xfrm>
                  <a:off x="6468979" y="3288164"/>
                  <a:ext cx="5855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oMath>
                    </m:oMathPara>
                  </a14:m>
                  <a:endParaRPr lang="en-US" dirty="0"/>
                </a:p>
              </p:txBody>
            </p:sp>
          </mc:Choice>
          <mc:Fallback xmlns="">
            <p:sp>
              <p:nvSpPr>
                <p:cNvPr id="26" name="TextBox 25">
                  <a:extLst>
                    <a:ext uri="{FF2B5EF4-FFF2-40B4-BE49-F238E27FC236}">
                      <a16:creationId xmlns:a16="http://schemas.microsoft.com/office/drawing/2014/main" id="{B10E74E3-3EBF-82D2-E7B7-259E6F967717}"/>
                    </a:ext>
                  </a:extLst>
                </p:cNvPr>
                <p:cNvSpPr txBox="1">
                  <a:spLocks noRot="1" noChangeAspect="1" noMove="1" noResize="1" noEditPoints="1" noAdjustHandles="1" noChangeArrowheads="1" noChangeShapeType="1" noTextEdit="1"/>
                </p:cNvSpPr>
                <p:nvPr/>
              </p:nvSpPr>
              <p:spPr>
                <a:xfrm>
                  <a:off x="6468979" y="3288164"/>
                  <a:ext cx="585536" cy="369332"/>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2208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826A-B02F-88C4-D9CF-E93F723C69C4}"/>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C32493-751D-5202-86B2-73B3DAB8F676}"/>
                  </a:ext>
                </a:extLst>
              </p:cNvPr>
              <p:cNvSpPr>
                <a:spLocks noGrp="1"/>
              </p:cNvSpPr>
              <p:nvPr>
                <p:ph idx="1"/>
              </p:nvPr>
            </p:nvSpPr>
            <p:spPr/>
            <p:txBody>
              <a:bodyPr/>
              <a:lstStyle/>
              <a:p>
                <a:r>
                  <a:rPr lang="en-US" dirty="0"/>
                  <a:t>Now let’s take all the faces in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that contain </a:t>
                </a:r>
                <a14:m>
                  <m:oMath xmlns:m="http://schemas.openxmlformats.org/officeDocument/2006/math">
                    <m:r>
                      <a:rPr lang="en-US" b="0" i="1" smtClean="0">
                        <a:latin typeface="Cambria Math" panose="02040503050406030204" pitchFamily="18" charset="0"/>
                      </a:rPr>
                      <m:t>𝐺</m:t>
                    </m:r>
                  </m:oMath>
                </a14:m>
                <a:r>
                  <a:rPr lang="en-US" dirty="0"/>
                  <a:t> where </a:t>
                </a:r>
                <a14:m>
                  <m:oMath xmlns:m="http://schemas.openxmlformats.org/officeDocument/2006/math">
                    <m:r>
                      <a:rPr lang="en-US" b="0" i="1" smtClean="0">
                        <a:latin typeface="Cambria Math" panose="02040503050406030204" pitchFamily="18" charset="0"/>
                      </a:rPr>
                      <m:t>𝐺</m:t>
                    </m:r>
                  </m:oMath>
                </a14:m>
                <a:r>
                  <a:rPr lang="en-US" dirty="0"/>
                  <a:t> is purple.</a:t>
                </a:r>
              </a:p>
              <a:p>
                <a:endParaRPr lang="en-US" dirty="0"/>
              </a:p>
              <a:p>
                <a:endParaRPr lang="en-US" dirty="0"/>
              </a:p>
              <a:p>
                <a:r>
                  <a:rPr lang="en-US" dirty="0"/>
                  <a:t>The intersection of a blue face that contains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𝐺</m:t>
                    </m:r>
                  </m:oMath>
                </a14:m>
                <a:endParaRPr lang="en-US" dirty="0"/>
              </a:p>
              <a:p>
                <a:endParaRPr lang="en-US" dirty="0"/>
              </a:p>
              <a:p>
                <a:endParaRPr lang="en-US" dirty="0"/>
              </a:p>
              <a:p>
                <a:r>
                  <a:rPr lang="en-US" dirty="0"/>
                  <a:t>This implies that </a:t>
                </a:r>
                <a14:m>
                  <m:oMath xmlns:m="http://schemas.openxmlformats.org/officeDocument/2006/math">
                    <m:r>
                      <a:rPr lang="en-US" b="0" i="1" smtClean="0">
                        <a:latin typeface="Cambria Math" panose="02040503050406030204" pitchFamily="18" charset="0"/>
                      </a:rPr>
                      <m:t>𝐺</m:t>
                    </m:r>
                  </m:oMath>
                </a14:m>
                <a:r>
                  <a:rPr lang="en-US" dirty="0"/>
                  <a:t> is a face.</a:t>
                </a:r>
              </a:p>
            </p:txBody>
          </p:sp>
        </mc:Choice>
        <mc:Fallback xmlns="">
          <p:sp>
            <p:nvSpPr>
              <p:cNvPr id="3" name="Content Placeholder 2">
                <a:extLst>
                  <a:ext uri="{FF2B5EF4-FFF2-40B4-BE49-F238E27FC236}">
                    <a16:creationId xmlns:a16="http://schemas.microsoft.com/office/drawing/2014/main" id="{F1C32493-751D-5202-86B2-73B3DAB8F676}"/>
                  </a:ext>
                </a:extLst>
              </p:cNvPr>
              <p:cNvSpPr>
                <a:spLocks noGrp="1" noRot="1" noChangeAspect="1" noMove="1" noResize="1" noEditPoints="1" noAdjustHandles="1" noChangeArrowheads="1" noChangeShapeType="1" noTextEdit="1"/>
              </p:cNvSpPr>
              <p:nvPr>
                <p:ph idx="1"/>
              </p:nvPr>
            </p:nvSpPr>
            <p:spPr>
              <a:blipFill>
                <a:blip r:embed="rId2"/>
                <a:stretch>
                  <a:fillRect l="-142" t="-942" r="-496"/>
                </a:stretch>
              </a:blipFill>
            </p:spPr>
            <p:txBody>
              <a:bodyPr/>
              <a:lstStyle/>
              <a:p>
                <a:r>
                  <a:rPr lang="en-US">
                    <a:noFill/>
                  </a:rPr>
                  <a:t> </a:t>
                </a:r>
              </a:p>
            </p:txBody>
          </p:sp>
        </mc:Fallback>
      </mc:AlternateContent>
    </p:spTree>
    <p:extLst>
      <p:ext uri="{BB962C8B-B14F-4D97-AF65-F5344CB8AC3E}">
        <p14:creationId xmlns:p14="http://schemas.microsoft.com/office/powerpoint/2010/main" val="411492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644E-A477-921A-1F02-8FDAE7C6254C}"/>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399985-4462-4ECB-F7CB-8E211C78BBE1}"/>
                  </a:ext>
                </a:extLst>
              </p:cNvPr>
              <p:cNvSpPr>
                <a:spLocks noGrp="1"/>
              </p:cNvSpPr>
              <p:nvPr>
                <p:ph idx="1"/>
              </p:nvPr>
            </p:nvSpPr>
            <p:spPr/>
            <p:txBody>
              <a:bodyPr/>
              <a:lstStyle/>
              <a:p>
                <a:r>
                  <a:rPr lang="en-US" dirty="0"/>
                  <a:t>Now every hyperplane that supports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is also supporting </a:t>
                </a:r>
                <a14:m>
                  <m:oMath xmlns:m="http://schemas.openxmlformats.org/officeDocument/2006/math">
                    <m:r>
                      <a:rPr lang="en-US" b="0" i="1" smtClean="0">
                        <a:latin typeface="Cambria Math" panose="02040503050406030204" pitchFamily="18" charset="0"/>
                      </a:rPr>
                      <m:t>𝐶</m:t>
                    </m:r>
                  </m:oMath>
                </a14:m>
                <a:r>
                  <a:rPr lang="en-US" dirty="0"/>
                  <a:t>, unless P is in the intersection of the hyperplane and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p>
              <a:p>
                <a:endParaRPr lang="en-US" dirty="0"/>
              </a:p>
              <a:p>
                <a:r>
                  <a:rPr lang="en-US" dirty="0"/>
                  <a:t>Consequently, any face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is blue or purple face of </a:t>
                </a:r>
                <a14:m>
                  <m:oMath xmlns:m="http://schemas.openxmlformats.org/officeDocument/2006/math">
                    <m:r>
                      <a:rPr lang="en-US" b="0" i="1" smtClean="0">
                        <a:latin typeface="Cambria Math" panose="02040503050406030204" pitchFamily="18" charset="0"/>
                      </a:rPr>
                      <m:t>𝐶</m:t>
                    </m:r>
                  </m:oMath>
                </a14:m>
                <a:r>
                  <a:rPr lang="en-US" dirty="0"/>
                  <a:t>, and if it contains </a:t>
                </a:r>
                <a14:m>
                  <m:oMath xmlns:m="http://schemas.openxmlformats.org/officeDocument/2006/math">
                    <m:r>
                      <a:rPr lang="en-US" b="0" i="1" smtClean="0">
                        <a:latin typeface="Cambria Math" panose="02040503050406030204" pitchFamily="18" charset="0"/>
                      </a:rPr>
                      <m:t>𝑃</m:t>
                    </m:r>
                  </m:oMath>
                </a14:m>
                <a:r>
                  <a:rPr lang="en-US" dirty="0"/>
                  <a:t> then it is of the form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where </a:t>
                </a:r>
                <a14:m>
                  <m:oMath xmlns:m="http://schemas.openxmlformats.org/officeDocument/2006/math">
                    <m:r>
                      <a:rPr lang="en-US" b="0" i="1" smtClean="0">
                        <a:latin typeface="Cambria Math" panose="02040503050406030204" pitchFamily="18" charset="0"/>
                      </a:rPr>
                      <m:t>𝐺</m:t>
                    </m:r>
                  </m:oMath>
                </a14:m>
                <a:r>
                  <a:rPr lang="en-US" dirty="0"/>
                  <a:t> is a purple face of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Notice that </a:t>
                </a:r>
                <a14:m>
                  <m:oMath xmlns:m="http://schemas.openxmlformats.org/officeDocument/2006/math">
                    <m:r>
                      <a:rPr lang="en-US" b="0" i="1" smtClean="0">
                        <a:latin typeface="Cambria Math" panose="02040503050406030204" pitchFamily="18" charset="0"/>
                      </a:rPr>
                      <m:t>𝑃</m:t>
                    </m:r>
                  </m:oMath>
                </a14:m>
                <a:r>
                  <a:rPr lang="en-US" dirty="0"/>
                  <a:t> is also a face and it is obtained by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where </a:t>
                </a:r>
                <a14:m>
                  <m:oMath xmlns:m="http://schemas.openxmlformats.org/officeDocument/2006/math">
                    <m:r>
                      <a:rPr lang="en-US" b="0" i="1" smtClean="0">
                        <a:latin typeface="Cambria Math" panose="02040503050406030204" pitchFamily="18" charset="0"/>
                      </a:rPr>
                      <m:t>𝐺</m:t>
                    </m:r>
                  </m:oMath>
                </a14:m>
                <a:r>
                  <a:rPr lang="en-US" dirty="0"/>
                  <a:t> is the empty face which is purple when </a:t>
                </a:r>
                <a14:m>
                  <m:oMath xmlns:m="http://schemas.openxmlformats.org/officeDocument/2006/math">
                    <m:r>
                      <a:rPr lang="en-US" b="0" i="1" smtClean="0">
                        <a:latin typeface="Cambria Math" panose="02040503050406030204" pitchFamily="18" charset="0"/>
                      </a:rPr>
                      <m:t>𝑃</m:t>
                    </m:r>
                  </m:oMath>
                </a14:m>
                <a:r>
                  <a:rPr lang="en-US" dirty="0"/>
                  <a:t> does not belong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3" name="Content Placeholder 2">
                <a:extLst>
                  <a:ext uri="{FF2B5EF4-FFF2-40B4-BE49-F238E27FC236}">
                    <a16:creationId xmlns:a16="http://schemas.microsoft.com/office/drawing/2014/main" id="{BB399985-4462-4ECB-F7CB-8E211C78BBE1}"/>
                  </a:ext>
                </a:extLst>
              </p:cNvPr>
              <p:cNvSpPr>
                <a:spLocks noGrp="1" noRot="1" noChangeAspect="1" noMove="1" noResize="1" noEditPoints="1" noAdjustHandles="1" noChangeArrowheads="1" noChangeShapeType="1" noTextEdit="1"/>
              </p:cNvSpPr>
              <p:nvPr>
                <p:ph idx="1"/>
              </p:nvPr>
            </p:nvSpPr>
            <p:spPr>
              <a:blipFill>
                <a:blip r:embed="rId2"/>
                <a:stretch>
                  <a:fillRect l="-142" t="-942" r="-922"/>
                </a:stretch>
              </a:blipFill>
            </p:spPr>
            <p:txBody>
              <a:bodyPr/>
              <a:lstStyle/>
              <a:p>
                <a:r>
                  <a:rPr lang="en-US">
                    <a:noFill/>
                  </a:rPr>
                  <a:t> </a:t>
                </a:r>
              </a:p>
            </p:txBody>
          </p:sp>
        </mc:Fallback>
      </mc:AlternateContent>
    </p:spTree>
    <p:extLst>
      <p:ext uri="{BB962C8B-B14F-4D97-AF65-F5344CB8AC3E}">
        <p14:creationId xmlns:p14="http://schemas.microsoft.com/office/powerpoint/2010/main" val="36896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D859-3A30-2D44-B56C-423F554FEB1B}"/>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08ECF1-5DB7-1EFD-751E-F7A105EE6167}"/>
                  </a:ext>
                </a:extLst>
              </p:cNvPr>
              <p:cNvSpPr>
                <a:spLocks noGrp="1"/>
              </p:cNvSpPr>
              <p:nvPr>
                <p:ph idx="1"/>
              </p:nvPr>
            </p:nvSpPr>
            <p:spPr/>
            <p:txBody>
              <a:bodyPr/>
              <a:lstStyle/>
              <a:p>
                <a:r>
                  <a:rPr lang="en-US" b="1" dirty="0"/>
                  <a:t>Lemma 2: </a:t>
                </a:r>
                <a:r>
                  <a:rPr lang="en-US" dirty="0"/>
                  <a:t>Let </a:t>
                </a:r>
                <a14:m>
                  <m:oMath xmlns:m="http://schemas.openxmlformats.org/officeDocument/2006/math">
                    <m:r>
                      <a:rPr lang="en-US" b="0" i="1" smtClean="0">
                        <a:latin typeface="Cambria Math" panose="02040503050406030204" pitchFamily="18" charset="0"/>
                      </a:rPr>
                      <m:t>𝐶</m:t>
                    </m:r>
                  </m:oMath>
                </a14:m>
                <a:r>
                  <a:rPr lang="en-US" b="1" dirty="0"/>
                  <a:t> </a:t>
                </a:r>
                <a:r>
                  <a:rPr lang="en-US" dirty="0"/>
                  <a:t>a polytope and </a:t>
                </a:r>
                <a14:m>
                  <m:oMath xmlns:m="http://schemas.openxmlformats.org/officeDocument/2006/math">
                    <m:r>
                      <a:rPr lang="en-US" b="0" i="1" smtClean="0">
                        <a:latin typeface="Cambria Math" panose="02040503050406030204" pitchFamily="18" charset="0"/>
                      </a:rPr>
                      <m:t>𝑃</m:t>
                    </m:r>
                  </m:oMath>
                </a14:m>
                <a:r>
                  <a:rPr lang="en-US" b="1" dirty="0"/>
                  <a:t> </a:t>
                </a:r>
                <a:r>
                  <a:rPr lang="en-US" dirty="0"/>
                  <a:t>a point in general position with respect to </a:t>
                </a:r>
                <a14:m>
                  <m:oMath xmlns:m="http://schemas.openxmlformats.org/officeDocument/2006/math">
                    <m:r>
                      <a:rPr lang="en-US" b="0" i="1" smtClean="0">
                        <a:latin typeface="Cambria Math" panose="02040503050406030204" pitchFamily="18" charset="0"/>
                      </a:rPr>
                      <m:t>𝐶</m:t>
                    </m:r>
                  </m:oMath>
                </a14:m>
                <a:endParaRPr lang="en-US" b="1" dirty="0"/>
              </a:p>
              <a:p>
                <a:pPr lvl="1"/>
                <a:r>
                  <a:rPr lang="en-US" dirty="0"/>
                  <a:t>If </a:t>
                </a:r>
                <a14:m>
                  <m:oMath xmlns:m="http://schemas.openxmlformats.org/officeDocument/2006/math">
                    <m:r>
                      <a:rPr lang="en-US" b="0" i="1" smtClean="0">
                        <a:latin typeface="Cambria Math" panose="02040503050406030204" pitchFamily="18" charset="0"/>
                      </a:rPr>
                      <m:t>𝐹</m:t>
                    </m:r>
                  </m:oMath>
                </a14:m>
                <a:r>
                  <a:rPr lang="en-US" dirty="0"/>
                  <a:t> and </a:t>
                </a:r>
                <a14:m>
                  <m:oMath xmlns:m="http://schemas.openxmlformats.org/officeDocument/2006/math">
                    <m:r>
                      <a:rPr lang="en-US" b="0" i="1" smtClean="0">
                        <a:latin typeface="Cambria Math" panose="02040503050406030204" pitchFamily="18" charset="0"/>
                      </a:rPr>
                      <m:t>𝐺</m:t>
                    </m:r>
                  </m:oMath>
                </a14:m>
                <a:r>
                  <a:rPr lang="en-US" dirty="0"/>
                  <a:t> are two incident faces of polytope </a:t>
                </a:r>
                <a14:m>
                  <m:oMath xmlns:m="http://schemas.openxmlformats.org/officeDocument/2006/math">
                    <m:r>
                      <a:rPr lang="en-US" b="0" i="1" smtClean="0">
                        <a:latin typeface="Cambria Math" panose="02040503050406030204" pitchFamily="18" charset="0"/>
                      </a:rPr>
                      <m:t>𝐶</m:t>
                    </m:r>
                  </m:oMath>
                </a14:m>
                <a:r>
                  <a:rPr lang="en-US" dirty="0"/>
                  <a:t> (blue or purple with respect to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𝐹</m:t>
                    </m:r>
                  </m:oMath>
                </a14:m>
                <a:r>
                  <a:rPr lang="en-US" dirty="0"/>
                  <a:t> and </a:t>
                </a:r>
                <a14:m>
                  <m:oMath xmlns:m="http://schemas.openxmlformats.org/officeDocument/2006/math">
                    <m:r>
                      <a:rPr lang="en-US" b="0" i="1" smtClean="0">
                        <a:latin typeface="Cambria Math" panose="02040503050406030204" pitchFamily="18" charset="0"/>
                      </a:rPr>
                      <m:t>𝐺</m:t>
                    </m:r>
                  </m:oMath>
                </a14:m>
                <a:r>
                  <a:rPr lang="en-US" dirty="0"/>
                  <a:t> are incident faces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𝐺</m:t>
                    </m:r>
                  </m:oMath>
                </a14:m>
                <a:r>
                  <a:rPr lang="en-US" dirty="0"/>
                  <a:t> is a purple face of </a:t>
                </a:r>
                <a14:m>
                  <m:oMath xmlns:m="http://schemas.openxmlformats.org/officeDocument/2006/math">
                    <m:r>
                      <a:rPr lang="en-US" b="0" i="1" smtClean="0">
                        <a:latin typeface="Cambria Math" panose="02040503050406030204" pitchFamily="18" charset="0"/>
                      </a:rPr>
                      <m:t>𝐶</m:t>
                    </m:r>
                  </m:oMath>
                </a14:m>
                <a:r>
                  <a:rPr lang="en-US" dirty="0"/>
                  <a:t>, then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are incident faces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are purple incident faces of </a:t>
                </a:r>
                <a14:m>
                  <m:oMath xmlns:m="http://schemas.openxmlformats.org/officeDocument/2006/math">
                    <m:r>
                      <a:rPr lang="en-US" b="0" i="1" smtClean="0">
                        <a:latin typeface="Cambria Math" panose="02040503050406030204" pitchFamily="18" charset="0"/>
                      </a:rPr>
                      <m:t>𝐶</m:t>
                    </m:r>
                  </m:oMath>
                </a14:m>
                <a:r>
                  <a:rPr lang="en-US" dirty="0"/>
                  <a:t>, then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and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are incident.</a:t>
                </a:r>
              </a:p>
            </p:txBody>
          </p:sp>
        </mc:Choice>
        <mc:Fallback xmlns="">
          <p:sp>
            <p:nvSpPr>
              <p:cNvPr id="3" name="Content Placeholder 2">
                <a:extLst>
                  <a:ext uri="{FF2B5EF4-FFF2-40B4-BE49-F238E27FC236}">
                    <a16:creationId xmlns:a16="http://schemas.microsoft.com/office/drawing/2014/main" id="{2008ECF1-5DB7-1EFD-751E-F7A105EE6167}"/>
                  </a:ext>
                </a:extLst>
              </p:cNvPr>
              <p:cNvSpPr>
                <a:spLocks noGrp="1" noRot="1" noChangeAspect="1" noMove="1" noResize="1" noEditPoints="1" noAdjustHandles="1" noChangeArrowheads="1" noChangeShapeType="1" noTextEdit="1"/>
              </p:cNvSpPr>
              <p:nvPr>
                <p:ph idx="1"/>
              </p:nvPr>
            </p:nvSpPr>
            <p:spPr>
              <a:blipFill>
                <a:blip r:embed="rId3"/>
                <a:stretch>
                  <a:fillRect l="-142" t="-942" r="-3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DCEB620-E061-9A02-7B79-7B8FDF9E02CE}"/>
              </a:ext>
            </a:extLst>
          </p:cNvPr>
          <p:cNvPicPr>
            <a:picLocks noChangeAspect="1"/>
          </p:cNvPicPr>
          <p:nvPr/>
        </p:nvPicPr>
        <p:blipFill>
          <a:blip r:embed="rId4"/>
          <a:stretch>
            <a:fillRect/>
          </a:stretch>
        </p:blipFill>
        <p:spPr>
          <a:xfrm>
            <a:off x="3176845" y="4753319"/>
            <a:ext cx="3597645" cy="1920130"/>
          </a:xfrm>
          <a:prstGeom prst="rect">
            <a:avLst/>
          </a:prstGeom>
        </p:spPr>
      </p:pic>
    </p:spTree>
    <p:extLst>
      <p:ext uri="{BB962C8B-B14F-4D97-AF65-F5344CB8AC3E}">
        <p14:creationId xmlns:p14="http://schemas.microsoft.com/office/powerpoint/2010/main" val="5745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67E6-18A1-74DD-86D1-6AF1CD7CB837}"/>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698CE5-6C9F-76C4-F661-44200B566AA2}"/>
                  </a:ext>
                </a:extLst>
              </p:cNvPr>
              <p:cNvSpPr>
                <a:spLocks noGrp="1"/>
              </p:cNvSpPr>
              <p:nvPr>
                <p:ph idx="1"/>
              </p:nvPr>
            </p:nvSpPr>
            <p:spPr/>
            <p:txBody>
              <a:bodyPr/>
              <a:lstStyle/>
              <a:p>
                <a:r>
                  <a:rPr lang="en-US" dirty="0"/>
                  <a:t>We say that a subset set of a polytope </a:t>
                </a:r>
                <a14:m>
                  <m:oMath xmlns:m="http://schemas.openxmlformats.org/officeDocument/2006/math">
                    <m:r>
                      <a:rPr lang="en-US" b="0" i="1" smtClean="0">
                        <a:latin typeface="Cambria Math" panose="02040503050406030204" pitchFamily="18" charset="0"/>
                      </a:rPr>
                      <m:t>𝐶</m:t>
                    </m:r>
                  </m:oMath>
                </a14:m>
                <a:r>
                  <a:rPr lang="en-US" dirty="0"/>
                  <a:t> is connected if it induces a connected subgraph of the adjacency graph of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b="1" dirty="0"/>
                  <a:t>Lemma 3:</a:t>
                </a:r>
                <a:r>
                  <a:rPr lang="en-US" dirty="0"/>
                  <a:t> Consider a polytope </a:t>
                </a:r>
                <a14:m>
                  <m:oMath xmlns:m="http://schemas.openxmlformats.org/officeDocument/2006/math">
                    <m:r>
                      <a:rPr lang="en-US" b="0" i="1" smtClean="0">
                        <a:latin typeface="Cambria Math" panose="02040503050406030204" pitchFamily="18" charset="0"/>
                      </a:rPr>
                      <m:t>𝐶</m:t>
                    </m:r>
                  </m:oMath>
                </a14:m>
                <a:r>
                  <a:rPr lang="en-US" b="1" dirty="0"/>
                  <a:t> </a:t>
                </a:r>
                <a:r>
                  <a:rPr lang="en-US" dirty="0"/>
                  <a:t>and a point </a:t>
                </a:r>
                <a14:m>
                  <m:oMath xmlns:m="http://schemas.openxmlformats.org/officeDocument/2006/math">
                    <m:r>
                      <a:rPr lang="en-US" b="0" i="1" smtClean="0">
                        <a:latin typeface="Cambria Math" panose="02040503050406030204" pitchFamily="18" charset="0"/>
                      </a:rPr>
                      <m:t>𝑃</m:t>
                    </m:r>
                  </m:oMath>
                </a14:m>
                <a:r>
                  <a:rPr lang="en-US" b="1" dirty="0"/>
                  <a:t> </a:t>
                </a:r>
                <a:r>
                  <a:rPr lang="en-US" dirty="0"/>
                  <a:t>in general position. The set of facets of </a:t>
                </a:r>
                <a14:m>
                  <m:oMath xmlns:m="http://schemas.openxmlformats.org/officeDocument/2006/math">
                    <m:r>
                      <a:rPr lang="en-US" b="0" i="1" smtClean="0">
                        <a:latin typeface="Cambria Math" panose="02040503050406030204" pitchFamily="18" charset="0"/>
                      </a:rPr>
                      <m:t>𝐶</m:t>
                    </m:r>
                  </m:oMath>
                </a14:m>
                <a:r>
                  <a:rPr lang="en-US" b="1" dirty="0"/>
                  <a:t> </a:t>
                </a:r>
                <a:r>
                  <a:rPr lang="en-US" dirty="0"/>
                  <a:t>that are red with respect to </a:t>
                </a:r>
                <a14:m>
                  <m:oMath xmlns:m="http://schemas.openxmlformats.org/officeDocument/2006/math">
                    <m:r>
                      <a:rPr lang="en-US" b="0" i="1" smtClean="0">
                        <a:latin typeface="Cambria Math" panose="02040503050406030204" pitchFamily="18" charset="0"/>
                      </a:rPr>
                      <m:t>𝑃</m:t>
                    </m:r>
                  </m:oMath>
                </a14:m>
                <a:r>
                  <a:rPr lang="en-US" b="1" dirty="0"/>
                  <a:t> </a:t>
                </a:r>
                <a:r>
                  <a:rPr lang="en-US" dirty="0"/>
                  <a:t>is connected, and the set of facets of </a:t>
                </a:r>
                <a14:m>
                  <m:oMath xmlns:m="http://schemas.openxmlformats.org/officeDocument/2006/math">
                    <m:r>
                      <a:rPr lang="en-US" b="0" i="1" smtClean="0">
                        <a:latin typeface="Cambria Math" panose="02040503050406030204" pitchFamily="18" charset="0"/>
                      </a:rPr>
                      <m:t>𝐶</m:t>
                    </m:r>
                  </m:oMath>
                </a14:m>
                <a:r>
                  <a:rPr lang="en-US" b="1" dirty="0"/>
                  <a:t> </a:t>
                </a:r>
                <a:r>
                  <a:rPr lang="en-US" dirty="0"/>
                  <a:t>that are blue with respect to </a:t>
                </a:r>
                <a14:m>
                  <m:oMath xmlns:m="http://schemas.openxmlformats.org/officeDocument/2006/math">
                    <m:r>
                      <a:rPr lang="en-US" b="0" i="1" smtClean="0">
                        <a:latin typeface="Cambria Math" panose="02040503050406030204" pitchFamily="18" charset="0"/>
                      </a:rPr>
                      <m:t>𝑃</m:t>
                    </m:r>
                  </m:oMath>
                </a14:m>
                <a:r>
                  <a:rPr lang="en-US" b="1" dirty="0"/>
                  <a:t> </a:t>
                </a:r>
                <a:r>
                  <a:rPr lang="en-US" dirty="0"/>
                  <a:t>is also connected.</a:t>
                </a:r>
                <a:endParaRPr lang="en-US" b="1" dirty="0"/>
              </a:p>
            </p:txBody>
          </p:sp>
        </mc:Choice>
        <mc:Fallback xmlns="">
          <p:sp>
            <p:nvSpPr>
              <p:cNvPr id="3" name="Content Placeholder 2">
                <a:extLst>
                  <a:ext uri="{FF2B5EF4-FFF2-40B4-BE49-F238E27FC236}">
                    <a16:creationId xmlns:a16="http://schemas.microsoft.com/office/drawing/2014/main" id="{3D698CE5-6C9F-76C4-F661-44200B566AA2}"/>
                  </a:ext>
                </a:extLst>
              </p:cNvPr>
              <p:cNvSpPr>
                <a:spLocks noGrp="1" noRot="1" noChangeAspect="1" noMove="1" noResize="1" noEditPoints="1" noAdjustHandles="1" noChangeArrowheads="1" noChangeShapeType="1" noTextEdit="1"/>
              </p:cNvSpPr>
              <p:nvPr>
                <p:ph idx="1"/>
              </p:nvPr>
            </p:nvSpPr>
            <p:spPr>
              <a:blipFill>
                <a:blip r:embed="rId2"/>
                <a:stretch>
                  <a:fillRect l="-142" t="-942" r="-28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B54EB46-C89A-4DDD-FD77-F409E3B79EBC}"/>
              </a:ext>
            </a:extLst>
          </p:cNvPr>
          <p:cNvPicPr>
            <a:picLocks noChangeAspect="1"/>
          </p:cNvPicPr>
          <p:nvPr/>
        </p:nvPicPr>
        <p:blipFill>
          <a:blip r:embed="rId3"/>
          <a:stretch>
            <a:fillRect/>
          </a:stretch>
        </p:blipFill>
        <p:spPr>
          <a:xfrm>
            <a:off x="3176845" y="4302055"/>
            <a:ext cx="4443155" cy="2371394"/>
          </a:xfrm>
          <a:prstGeom prst="rect">
            <a:avLst/>
          </a:prstGeom>
        </p:spPr>
      </p:pic>
    </p:spTree>
    <p:extLst>
      <p:ext uri="{BB962C8B-B14F-4D97-AF65-F5344CB8AC3E}">
        <p14:creationId xmlns:p14="http://schemas.microsoft.com/office/powerpoint/2010/main" val="16488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1499-1BC1-CE3D-5887-28BA3B53D1D3}"/>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41FB8F-FBDF-E7BA-6403-F3F9BB11B06C}"/>
                  </a:ext>
                </a:extLst>
              </p:cNvPr>
              <p:cNvSpPr>
                <a:spLocks noGrp="1"/>
              </p:cNvSpPr>
              <p:nvPr>
                <p:ph idx="1"/>
              </p:nvPr>
            </p:nvSpPr>
            <p:spPr>
              <a:xfrm>
                <a:off x="677334" y="2160589"/>
                <a:ext cx="8596668" cy="4528969"/>
              </a:xfrm>
            </p:spPr>
            <p:txBody>
              <a:bodyPr/>
              <a:lstStyle/>
              <a:p>
                <a:r>
                  <a:rPr lang="en-US" b="1" dirty="0"/>
                  <a:t>Proof:</a:t>
                </a:r>
              </a:p>
              <a:p>
                <a:pPr lvl="1"/>
                <a:r>
                  <a:rPr lang="en-US" dirty="0"/>
                  <a:t>Proofing for the two-dimension case is quite easy. (using lemma 1) </a:t>
                </a:r>
              </a:p>
              <a:p>
                <a:pPr lvl="1"/>
                <a:r>
                  <a:rPr lang="en-US" dirty="0"/>
                  <a:t>We assume that </a:t>
                </a:r>
                <a14:m>
                  <m:oMath xmlns:m="http://schemas.openxmlformats.org/officeDocument/2006/math">
                    <m:r>
                      <a:rPr lang="en-US" b="0" i="1" smtClean="0">
                        <a:latin typeface="Cambria Math" panose="02040503050406030204" pitchFamily="18" charset="0"/>
                      </a:rPr>
                      <m:t>𝑃</m:t>
                    </m:r>
                  </m:oMath>
                </a14:m>
                <a:r>
                  <a:rPr lang="en-US" dirty="0"/>
                  <a:t> is not in </a:t>
                </a:r>
                <a14:m>
                  <m:oMath xmlns:m="http://schemas.openxmlformats.org/officeDocument/2006/math">
                    <m:r>
                      <a:rPr lang="en-US" b="0" i="1" smtClean="0">
                        <a:latin typeface="Cambria Math" panose="02040503050406030204" pitchFamily="18" charset="0"/>
                      </a:rPr>
                      <m:t>𝐶</m:t>
                    </m:r>
                  </m:oMath>
                </a14:m>
                <a:r>
                  <a:rPr lang="en-US" dirty="0"/>
                  <a:t>.</a:t>
                </a:r>
              </a:p>
              <a:p>
                <a:pPr lvl="1"/>
                <a:r>
                  <a:rPr lang="en-US" dirty="0"/>
                  <a:t>Assume in contradiction that it is not connected.</a:t>
                </a:r>
              </a:p>
              <a:p>
                <a:pPr lvl="1"/>
                <a:r>
                  <a:rPr lang="en-US" dirty="0"/>
                  <a:t>Let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t> points on two red facets of </a:t>
                </a:r>
                <a14:m>
                  <m:oMath xmlns:m="http://schemas.openxmlformats.org/officeDocument/2006/math">
                    <m:r>
                      <a:rPr lang="en-US" b="0" i="1" smtClean="0">
                        <a:latin typeface="Cambria Math" panose="02040503050406030204" pitchFamily="18" charset="0"/>
                      </a:rPr>
                      <m:t>𝐶</m:t>
                    </m:r>
                  </m:oMath>
                </a14:m>
                <a:r>
                  <a:rPr lang="en-US" dirty="0"/>
                  <a:t> that belong to two different connected components.</a:t>
                </a:r>
              </a:p>
              <a:p>
                <a:pPr lvl="1"/>
                <a:r>
                  <a:rPr lang="en-US" dirty="0"/>
                  <a:t>Let </a:t>
                </a:r>
                <a14:m>
                  <m:oMath xmlns:m="http://schemas.openxmlformats.org/officeDocument/2006/math">
                    <m:r>
                      <a:rPr lang="en-US" b="0" i="1" smtClean="0">
                        <a:latin typeface="Cambria Math" panose="02040503050406030204" pitchFamily="18" charset="0"/>
                      </a:rPr>
                      <m:t>𝐻</m:t>
                    </m:r>
                  </m:oMath>
                </a14:m>
                <a:r>
                  <a:rPr lang="en-US" dirty="0"/>
                  <a:t> be the affine 2-space passing through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t>.</a:t>
                </a:r>
              </a:p>
              <a:p>
                <a:pPr lvl="1"/>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is a 2-polytope.</a:t>
                </a:r>
              </a:p>
              <a:p>
                <a:pPr lvl="1"/>
                <a:r>
                  <a:rPr lang="en-US" dirty="0"/>
                  <a:t>The red edges of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is exactly the intersections of the red facets of </a:t>
                </a:r>
                <a14:m>
                  <m:oMath xmlns:m="http://schemas.openxmlformats.org/officeDocument/2006/math">
                    <m:r>
                      <a:rPr lang="en-US" b="0" i="1" smtClean="0">
                        <a:latin typeface="Cambria Math" panose="02040503050406030204" pitchFamily="18" charset="0"/>
                      </a:rPr>
                      <m:t>𝐶</m:t>
                    </m:r>
                  </m:oMath>
                </a14:m>
                <a:r>
                  <a:rPr lang="en-US" dirty="0"/>
                  <a:t> with </a:t>
                </a:r>
                <a14:m>
                  <m:oMath xmlns:m="http://schemas.openxmlformats.org/officeDocument/2006/math">
                    <m:r>
                      <a:rPr lang="en-US" b="0" i="1" smtClean="0">
                        <a:latin typeface="Cambria Math" panose="02040503050406030204" pitchFamily="18" charset="0"/>
                      </a:rPr>
                      <m:t>𝐻</m:t>
                    </m:r>
                  </m:oMath>
                </a14:m>
                <a:r>
                  <a:rPr lang="en-US" dirty="0"/>
                  <a:t>.</a:t>
                </a:r>
              </a:p>
              <a:p>
                <a:pPr lvl="1"/>
                <a:r>
                  <a:rPr lang="en-US" dirty="0"/>
                  <a:t>Because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t> belong to different connected components we will get that the red edges in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is not connected.</a:t>
                </a:r>
              </a:p>
              <a:p>
                <a:pPr lvl="1"/>
                <a:r>
                  <a:rPr lang="en-US" dirty="0"/>
                  <a:t>In contradiction to the two-dimension case.</a:t>
                </a:r>
              </a:p>
              <a:p>
                <a:pPr lvl="1"/>
                <a:endParaRPr lang="en-US" dirty="0"/>
              </a:p>
            </p:txBody>
          </p:sp>
        </mc:Choice>
        <mc:Fallback xmlns="">
          <p:sp>
            <p:nvSpPr>
              <p:cNvPr id="3" name="Content Placeholder 2">
                <a:extLst>
                  <a:ext uri="{FF2B5EF4-FFF2-40B4-BE49-F238E27FC236}">
                    <a16:creationId xmlns:a16="http://schemas.microsoft.com/office/drawing/2014/main" id="{6541FB8F-FBDF-E7BA-6403-F3F9BB11B06C}"/>
                  </a:ext>
                </a:extLst>
              </p:cNvPr>
              <p:cNvSpPr>
                <a:spLocks noGrp="1" noRot="1" noChangeAspect="1" noMove="1" noResize="1" noEditPoints="1" noAdjustHandles="1" noChangeArrowheads="1" noChangeShapeType="1" noTextEdit="1"/>
              </p:cNvSpPr>
              <p:nvPr>
                <p:ph idx="1"/>
              </p:nvPr>
            </p:nvSpPr>
            <p:spPr>
              <a:xfrm>
                <a:off x="677334" y="2160589"/>
                <a:ext cx="8596668" cy="4528969"/>
              </a:xfrm>
              <a:blipFill>
                <a:blip r:embed="rId3"/>
                <a:stretch>
                  <a:fillRect l="-142" t="-808"/>
                </a:stretch>
              </a:blipFill>
            </p:spPr>
            <p:txBody>
              <a:bodyPr/>
              <a:lstStyle/>
              <a:p>
                <a:r>
                  <a:rPr lang="en-US">
                    <a:noFill/>
                  </a:rPr>
                  <a:t> </a:t>
                </a:r>
              </a:p>
            </p:txBody>
          </p:sp>
        </mc:Fallback>
      </mc:AlternateContent>
    </p:spTree>
    <p:extLst>
      <p:ext uri="{BB962C8B-B14F-4D97-AF65-F5344CB8AC3E}">
        <p14:creationId xmlns:p14="http://schemas.microsoft.com/office/powerpoint/2010/main" val="324573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AFC5-FCD4-3FFF-8DA7-965B08EE3B98}"/>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7ADB67-B7BA-BEB3-460B-4E730EAB7F82}"/>
                  </a:ext>
                </a:extLst>
              </p:cNvPr>
              <p:cNvSpPr>
                <a:spLocks noGrp="1"/>
              </p:cNvSpPr>
              <p:nvPr>
                <p:ph idx="1"/>
              </p:nvPr>
            </p:nvSpPr>
            <p:spPr/>
            <p:txBody>
              <a:bodyPr/>
              <a:lstStyle/>
              <a:p>
                <a:r>
                  <a:rPr lang="en-US" b="1" dirty="0"/>
                  <a:t>Lemma 4:</a:t>
                </a:r>
                <a:r>
                  <a:rPr lang="en-US" dirty="0"/>
                  <a:t> Let </a:t>
                </a:r>
                <a14:m>
                  <m:oMath xmlns:m="http://schemas.openxmlformats.org/officeDocument/2006/math">
                    <m:r>
                      <a:rPr lang="en-US" b="0" i="1" smtClean="0">
                        <a:latin typeface="Cambria Math" panose="02040503050406030204" pitchFamily="18" charset="0"/>
                      </a:rPr>
                      <m:t>𝐶</m:t>
                    </m:r>
                  </m:oMath>
                </a14:m>
                <a:r>
                  <a:rPr lang="en-US" b="1" dirty="0"/>
                  <a:t> </a:t>
                </a:r>
                <a:r>
                  <a:rPr lang="en-US" dirty="0"/>
                  <a:t>a polytope and </a:t>
                </a:r>
                <a14:m>
                  <m:oMath xmlns:m="http://schemas.openxmlformats.org/officeDocument/2006/math">
                    <m:r>
                      <a:rPr lang="en-US" b="0" i="1" smtClean="0">
                        <a:latin typeface="Cambria Math" panose="02040503050406030204" pitchFamily="18" charset="0"/>
                      </a:rPr>
                      <m:t>𝑃</m:t>
                    </m:r>
                  </m:oMath>
                </a14:m>
                <a:r>
                  <a:rPr lang="en-US" b="1" dirty="0"/>
                  <a:t> </a:t>
                </a:r>
                <a:r>
                  <a:rPr lang="en-US" dirty="0"/>
                  <a:t>a point in general position with respect to </a:t>
                </a:r>
                <a14:m>
                  <m:oMath xmlns:m="http://schemas.openxmlformats.org/officeDocument/2006/math">
                    <m:r>
                      <a:rPr lang="en-US" b="0" i="1" smtClean="0">
                        <a:latin typeface="Cambria Math" panose="02040503050406030204" pitchFamily="18" charset="0"/>
                      </a:rPr>
                      <m:t>𝐶</m:t>
                    </m:r>
                  </m:oMath>
                </a14:m>
                <a:r>
                  <a:rPr lang="en-US" dirty="0"/>
                  <a:t>. If </a:t>
                </a:r>
                <a14:m>
                  <m:oMath xmlns:m="http://schemas.openxmlformats.org/officeDocument/2006/math">
                    <m:r>
                      <a:rPr lang="en-US" b="0" i="1" smtClean="0">
                        <a:latin typeface="Cambria Math" panose="02040503050406030204" pitchFamily="18" charset="0"/>
                      </a:rPr>
                      <m:t>𝐶</m:t>
                    </m:r>
                  </m:oMath>
                </a14:m>
                <a:r>
                  <a:rPr lang="en-US" b="1" dirty="0"/>
                  <a:t> </a:t>
                </a:r>
                <a:r>
                  <a:rPr lang="en-US" dirty="0"/>
                  <a:t>has </a:t>
                </a:r>
                <a14:m>
                  <m:oMath xmlns:m="http://schemas.openxmlformats.org/officeDocument/2006/math">
                    <m:r>
                      <a:rPr lang="en-US" b="0" i="1" smtClean="0">
                        <a:latin typeface="Cambria Math" panose="02040503050406030204" pitchFamily="18" charset="0"/>
                      </a:rPr>
                      <m:t>𝑛</m:t>
                    </m:r>
                  </m:oMath>
                </a14:m>
                <a:r>
                  <a:rPr lang="en-US" b="1" dirty="0"/>
                  <a:t> </a:t>
                </a:r>
                <a:r>
                  <a:rPr lang="en-US" dirty="0"/>
                  <a:t>vertices and does not contain </a:t>
                </a:r>
                <a14:m>
                  <m:oMath xmlns:m="http://schemas.openxmlformats.org/officeDocument/2006/math">
                    <m:r>
                      <a:rPr lang="en-US" b="0" i="1" smtClean="0">
                        <a:latin typeface="Cambria Math" panose="02040503050406030204" pitchFamily="18" charset="0"/>
                      </a:rPr>
                      <m:t>𝑃</m:t>
                    </m:r>
                  </m:oMath>
                </a14:m>
                <a:r>
                  <a:rPr lang="en-US" dirty="0"/>
                  <a:t>, then the set of the proper faces of </a:t>
                </a:r>
                <a14:m>
                  <m:oMath xmlns:m="http://schemas.openxmlformats.org/officeDocument/2006/math">
                    <m:r>
                      <a:rPr lang="en-US" b="0" i="1" smtClean="0">
                        <a:latin typeface="Cambria Math" panose="02040503050406030204" pitchFamily="18" charset="0"/>
                      </a:rPr>
                      <m:t>𝐶</m:t>
                    </m:r>
                  </m:oMath>
                </a14:m>
                <a:r>
                  <a:rPr lang="en-US" b="1" dirty="0"/>
                  <a:t> </a:t>
                </a:r>
                <a:r>
                  <a:rPr lang="en-US" dirty="0"/>
                  <a:t>that are purple with respect to </a:t>
                </a:r>
                <a14:m>
                  <m:oMath xmlns:m="http://schemas.openxmlformats.org/officeDocument/2006/math">
                    <m:r>
                      <a:rPr lang="en-US" b="0" i="1" smtClean="0">
                        <a:latin typeface="Cambria Math" panose="02040503050406030204" pitchFamily="18" charset="0"/>
                      </a:rPr>
                      <m:t>𝑃</m:t>
                    </m:r>
                  </m:oMath>
                </a14:m>
                <a:r>
                  <a:rPr lang="en-US" b="1" dirty="0"/>
                  <a:t> </a:t>
                </a:r>
                <a:r>
                  <a:rPr lang="en-US" dirty="0"/>
                  <a:t>is isomorphic, for the incidence relationship, to the set of faces of 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dirty="0"/>
                  <a:t>-polytope whose number of vertices is at most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endParaRPr lang="en-US" b="1" dirty="0"/>
              </a:p>
            </p:txBody>
          </p:sp>
        </mc:Choice>
        <mc:Fallback xmlns="">
          <p:sp>
            <p:nvSpPr>
              <p:cNvPr id="3" name="Content Placeholder 2">
                <a:extLst>
                  <a:ext uri="{FF2B5EF4-FFF2-40B4-BE49-F238E27FC236}">
                    <a16:creationId xmlns:a16="http://schemas.microsoft.com/office/drawing/2014/main" id="{C47ADB67-B7BA-BEB3-460B-4E730EAB7F82}"/>
                  </a:ext>
                </a:extLst>
              </p:cNvPr>
              <p:cNvSpPr>
                <a:spLocks noGrp="1" noRot="1" noChangeAspect="1" noMove="1" noResize="1" noEditPoints="1" noAdjustHandles="1" noChangeArrowheads="1" noChangeShapeType="1" noTextEdit="1"/>
              </p:cNvSpPr>
              <p:nvPr>
                <p:ph idx="1"/>
              </p:nvPr>
            </p:nvSpPr>
            <p:spPr>
              <a:blipFill>
                <a:blip r:embed="rId2"/>
                <a:stretch>
                  <a:fillRect l="-142" t="-942" r="-85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281B414-2C28-E145-63F2-1E2019F450F6}"/>
              </a:ext>
            </a:extLst>
          </p:cNvPr>
          <p:cNvPicPr>
            <a:picLocks noChangeAspect="1"/>
          </p:cNvPicPr>
          <p:nvPr/>
        </p:nvPicPr>
        <p:blipFill>
          <a:blip r:embed="rId3"/>
          <a:stretch>
            <a:fillRect/>
          </a:stretch>
        </p:blipFill>
        <p:spPr>
          <a:xfrm>
            <a:off x="2512022" y="4200239"/>
            <a:ext cx="4601217" cy="2048161"/>
          </a:xfrm>
          <a:prstGeom prst="rect">
            <a:avLst/>
          </a:prstGeom>
        </p:spPr>
      </p:pic>
    </p:spTree>
    <p:extLst>
      <p:ext uri="{BB962C8B-B14F-4D97-AF65-F5344CB8AC3E}">
        <p14:creationId xmlns:p14="http://schemas.microsoft.com/office/powerpoint/2010/main" val="20529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C1BC-3C01-9A3D-C0A2-787590CFC828}"/>
              </a:ext>
            </a:extLst>
          </p:cNvPr>
          <p:cNvSpPr>
            <a:spLocks noGrp="1"/>
          </p:cNvSpPr>
          <p:nvPr>
            <p:ph type="title"/>
          </p:nvPr>
        </p:nvSpPr>
        <p:spPr/>
        <p:txBody>
          <a:bodyPr/>
          <a:lstStyle/>
          <a:p>
            <a:r>
              <a:rPr lang="en-US" dirty="0"/>
              <a:t>The Incremental Method For Convex Hull</a:t>
            </a:r>
            <a:br>
              <a:rPr lang="en-US" dirty="0"/>
            </a:br>
            <a:r>
              <a:rPr lang="en-US" dirty="0"/>
              <a:t>– Geometric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25BC33-BDF7-173B-B380-49362979A483}"/>
                  </a:ext>
                </a:extLst>
              </p:cNvPr>
              <p:cNvSpPr>
                <a:spLocks noGrp="1"/>
              </p:cNvSpPr>
              <p:nvPr>
                <p:ph idx="1"/>
              </p:nvPr>
            </p:nvSpPr>
            <p:spPr/>
            <p:txBody>
              <a:bodyPr/>
              <a:lstStyle/>
              <a:p>
                <a:r>
                  <a:rPr lang="en-US" b="1" dirty="0"/>
                  <a:t>Proof:</a:t>
                </a:r>
              </a:p>
              <a:p>
                <a:pPr lvl="1"/>
                <a:r>
                  <a:rPr lang="en-US" dirty="0"/>
                  <a:t>From lemma 1 we know that every purple face of </a:t>
                </a:r>
                <a14:m>
                  <m:oMath xmlns:m="http://schemas.openxmlformats.org/officeDocument/2006/math">
                    <m:r>
                      <a:rPr lang="en-US" b="0" i="1" smtClean="0">
                        <a:latin typeface="Cambria Math" panose="02040503050406030204" pitchFamily="18" charset="0"/>
                      </a:rPr>
                      <m:t>𝐶</m:t>
                    </m:r>
                  </m:oMath>
                </a14:m>
                <a:r>
                  <a:rPr lang="en-US" dirty="0"/>
                  <a:t> is in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a:t>
                </a:r>
              </a:p>
              <a:p>
                <a:pPr lvl="1"/>
                <a14:m>
                  <m:oMath xmlns:m="http://schemas.openxmlformats.org/officeDocument/2006/math">
                    <m:r>
                      <a:rPr lang="en-US" b="0" i="1" smtClean="0">
                        <a:latin typeface="Cambria Math" panose="02040503050406030204" pitchFamily="18" charset="0"/>
                      </a:rPr>
                      <m:t>𝑃</m:t>
                    </m:r>
                  </m:oMath>
                </a14:m>
                <a:r>
                  <a:rPr lang="en-US" dirty="0"/>
                  <a:t> is not in </a:t>
                </a:r>
                <a14:m>
                  <m:oMath xmlns:m="http://schemas.openxmlformats.org/officeDocument/2006/math">
                    <m:r>
                      <a:rPr lang="en-US" b="0" i="1" smtClean="0">
                        <a:latin typeface="Cambria Math" panose="02040503050406030204" pitchFamily="18" charset="0"/>
                      </a:rPr>
                      <m:t>𝐶</m:t>
                    </m:r>
                  </m:oMath>
                </a14:m>
                <a:r>
                  <a:rPr lang="en-US" dirty="0"/>
                  <a:t> so there exists a hyperplane </a:t>
                </a:r>
                <a14:m>
                  <m:oMath xmlns:m="http://schemas.openxmlformats.org/officeDocument/2006/math">
                    <m:r>
                      <a:rPr lang="en-US" b="0" i="1" smtClean="0">
                        <a:latin typeface="Cambria Math" panose="02040503050406030204" pitchFamily="18" charset="0"/>
                      </a:rPr>
                      <m:t>𝐻</m:t>
                    </m:r>
                  </m:oMath>
                </a14:m>
                <a:r>
                  <a:rPr lang="en-US" dirty="0"/>
                  <a:t> that intersects all the faces the contain </a:t>
                </a:r>
                <a14:m>
                  <m:oMath xmlns:m="http://schemas.openxmlformats.org/officeDocument/2006/math">
                    <m:r>
                      <a:rPr lang="en-US" b="0" i="1" smtClean="0">
                        <a:latin typeface="Cambria Math" panose="02040503050406030204" pitchFamily="18" charset="0"/>
                      </a:rPr>
                      <m:t>𝑃</m:t>
                    </m:r>
                  </m:oMath>
                </a14:m>
                <a:r>
                  <a:rPr lang="en-US" dirty="0"/>
                  <a:t> but the vertex </a:t>
                </a:r>
                <a14:m>
                  <m:oMath xmlns:m="http://schemas.openxmlformats.org/officeDocument/2006/math">
                    <m:r>
                      <a:rPr lang="en-US" b="0" i="1" smtClean="0">
                        <a:latin typeface="Cambria Math" panose="02040503050406030204" pitchFamily="18" charset="0"/>
                      </a:rPr>
                      <m:t>𝑃</m:t>
                    </m:r>
                  </m:oMath>
                </a14:m>
                <a:r>
                  <a:rPr lang="en-US" dirty="0"/>
                  <a:t>.</a:t>
                </a:r>
              </a:p>
              <a:p>
                <a:pPr lvl="1"/>
                <a:r>
                  <a:rPr lang="en-US" b="0" dirty="0"/>
                  <a:t>The traces in </a:t>
                </a:r>
                <a14:m>
                  <m:oMath xmlns:m="http://schemas.openxmlformats.org/officeDocument/2006/math">
                    <m:r>
                      <a:rPr lang="en-US" b="0" i="1" smtClean="0">
                        <a:latin typeface="Cambria Math" panose="02040503050406030204" pitchFamily="18" charset="0"/>
                      </a:rPr>
                      <m:t>𝐻</m:t>
                    </m:r>
                  </m:oMath>
                </a14:m>
                <a:r>
                  <a:rPr lang="en-US" dirty="0"/>
                  <a:t>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are the proper faces of the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en-US" dirty="0"/>
                  <a:t>-polytope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 They also match the incidence relationship of the faces that contain </a:t>
                </a:r>
                <a14:m>
                  <m:oMath xmlns:m="http://schemas.openxmlformats.org/officeDocument/2006/math">
                    <m:r>
                      <a:rPr lang="en-US" b="0" i="1" smtClean="0">
                        <a:latin typeface="Cambria Math" panose="02040503050406030204" pitchFamily="18" charset="0"/>
                      </a:rPr>
                      <m:t>𝑃</m:t>
                    </m:r>
                  </m:oMath>
                </a14:m>
                <a:r>
                  <a:rPr lang="en-US" dirty="0"/>
                  <a:t>.</a:t>
                </a:r>
              </a:p>
              <a:p>
                <a:pPr lvl="1"/>
                <a:r>
                  <a:rPr lang="en-US" dirty="0"/>
                  <a:t> From lemma 1 and lemma 2 this subgraph is isomorphic to the subgraph of the incidence graph of purple faces in </a:t>
                </a:r>
                <a14:m>
                  <m:oMath xmlns:m="http://schemas.openxmlformats.org/officeDocument/2006/math">
                    <m:r>
                      <a:rPr lang="en-US" b="0" i="1" smtClean="0">
                        <a:latin typeface="Cambria Math" panose="02040503050406030204" pitchFamily="18" charset="0"/>
                      </a:rPr>
                      <m:t>𝐶</m:t>
                    </m:r>
                  </m:oMath>
                </a14:m>
                <a:r>
                  <a:rPr lang="en-US" dirty="0"/>
                  <a:t>.</a:t>
                </a:r>
              </a:p>
              <a:p>
                <a:pPr lvl="1"/>
                <a:r>
                  <a:rPr lang="en-US" dirty="0"/>
                  <a:t>The vertices of the polytope </a:t>
                </a:r>
                <a14:m>
                  <m:oMath xmlns:m="http://schemas.openxmlformats.org/officeDocument/2006/math">
                    <m:r>
                      <a:rPr lang="en-US" i="1" smtClean="0">
                        <a:latin typeface="Cambria Math" panose="02040503050406030204" pitchFamily="18" charset="0"/>
                      </a:rPr>
                      <m:t>𝐻</m:t>
                    </m:r>
                    <m:r>
                      <a:rPr lang="en-US" i="1" smtClean="0">
                        <a:latin typeface="Cambria Math" panose="02040503050406030204" pitchFamily="18" charset="0"/>
                      </a:rPr>
                      <m:t>∩</m:t>
                    </m:r>
                    <m:r>
                      <a:rPr lang="en-US" i="1" smtClean="0">
                        <a:latin typeface="Cambria Math" panose="02040503050406030204" pitchFamily="18" charset="0"/>
                      </a:rPr>
                      <m:t>𝑐𝑜𝑛𝑣</m:t>
                    </m:r>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𝑃</m:t>
                        </m:r>
                        <m:r>
                          <m:rPr>
                            <m:lit/>
                          </m:rPr>
                          <a:rPr lang="en-US" i="1">
                            <a:latin typeface="Cambria Math" panose="02040503050406030204" pitchFamily="18" charset="0"/>
                          </a:rPr>
                          <m:t>}</m:t>
                        </m:r>
                      </m:e>
                    </m:d>
                  </m:oMath>
                </a14:m>
                <a:r>
                  <a:rPr lang="en-US" dirty="0"/>
                  <a:t> are the traces in </a:t>
                </a:r>
                <a14:m>
                  <m:oMath xmlns:m="http://schemas.openxmlformats.org/officeDocument/2006/math">
                    <m:r>
                      <a:rPr lang="en-US" b="0" i="1" smtClean="0">
                        <a:latin typeface="Cambria Math" panose="02040503050406030204" pitchFamily="18" charset="0"/>
                      </a:rPr>
                      <m:t>𝐻</m:t>
                    </m:r>
                  </m:oMath>
                </a14:m>
                <a:r>
                  <a:rPr lang="en-US" dirty="0"/>
                  <a:t> of the edges of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e>
                    </m:d>
                  </m:oMath>
                </a14:m>
                <a:r>
                  <a:rPr lang="en-US" dirty="0"/>
                  <a:t> that are incident to the vertex </a:t>
                </a:r>
                <a14:m>
                  <m:oMath xmlns:m="http://schemas.openxmlformats.org/officeDocument/2006/math">
                    <m:r>
                      <a:rPr lang="en-US" b="0" i="1" smtClean="0">
                        <a:latin typeface="Cambria Math" panose="02040503050406030204" pitchFamily="18" charset="0"/>
                      </a:rPr>
                      <m:t>𝑃</m:t>
                    </m:r>
                  </m:oMath>
                </a14:m>
                <a:r>
                  <a:rPr lang="en-US" dirty="0"/>
                  <a:t>, and there are at most </a:t>
                </a:r>
                <a14:m>
                  <m:oMath xmlns:m="http://schemas.openxmlformats.org/officeDocument/2006/math">
                    <m:r>
                      <a:rPr lang="en-US" b="0" i="1" smtClean="0">
                        <a:latin typeface="Cambria Math" panose="02040503050406030204" pitchFamily="18" charset="0"/>
                      </a:rPr>
                      <m:t>𝑛</m:t>
                    </m:r>
                  </m:oMath>
                </a14:m>
                <a:r>
                  <a:rPr lang="en-US" dirty="0"/>
                  <a:t> of them.</a:t>
                </a:r>
              </a:p>
              <a:p>
                <a:pPr lvl="1"/>
                <a:endParaRPr lang="en-US" dirty="0"/>
              </a:p>
            </p:txBody>
          </p:sp>
        </mc:Choice>
        <mc:Fallback xmlns="">
          <p:sp>
            <p:nvSpPr>
              <p:cNvPr id="3" name="Content Placeholder 2">
                <a:extLst>
                  <a:ext uri="{FF2B5EF4-FFF2-40B4-BE49-F238E27FC236}">
                    <a16:creationId xmlns:a16="http://schemas.microsoft.com/office/drawing/2014/main" id="{2025BC33-BDF7-173B-B380-49362979A483}"/>
                  </a:ext>
                </a:extLst>
              </p:cNvPr>
              <p:cNvSpPr>
                <a:spLocks noGrp="1" noRot="1" noChangeAspect="1" noMove="1" noResize="1" noEditPoints="1" noAdjustHandles="1" noChangeArrowheads="1" noChangeShapeType="1" noTextEdit="1"/>
              </p:cNvSpPr>
              <p:nvPr>
                <p:ph idx="1"/>
              </p:nvPr>
            </p:nvSpPr>
            <p:spPr>
              <a:blipFill>
                <a:blip r:embed="rId2"/>
                <a:stretch>
                  <a:fillRect l="-142" t="-942" r="-1064"/>
                </a:stretch>
              </a:blipFill>
            </p:spPr>
            <p:txBody>
              <a:bodyPr/>
              <a:lstStyle/>
              <a:p>
                <a:r>
                  <a:rPr lang="en-US">
                    <a:noFill/>
                  </a:rPr>
                  <a:t> </a:t>
                </a:r>
              </a:p>
            </p:txBody>
          </p:sp>
        </mc:Fallback>
      </mc:AlternateContent>
    </p:spTree>
    <p:extLst>
      <p:ext uri="{BB962C8B-B14F-4D97-AF65-F5344CB8AC3E}">
        <p14:creationId xmlns:p14="http://schemas.microsoft.com/office/powerpoint/2010/main" val="22158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b="1" i="1" u="sng" dirty="0"/>
              <a:t>Background</a:t>
            </a:r>
          </a:p>
          <a:p>
            <a:r>
              <a:rPr lang="en-US" dirty="0"/>
              <a:t>	Polytopes</a:t>
            </a:r>
          </a:p>
          <a:p>
            <a:r>
              <a:rPr lang="en-US" dirty="0"/>
              <a:t>Convex Hull lower bound</a:t>
            </a:r>
          </a:p>
          <a:p>
            <a:r>
              <a:rPr lang="en-US" dirty="0"/>
              <a:t>The incremental method</a:t>
            </a:r>
          </a:p>
          <a:p>
            <a:pPr lvl="1"/>
            <a:r>
              <a:rPr lang="en-US"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200373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dirty="0"/>
              <a:t>The incremental method</a:t>
            </a:r>
          </a:p>
          <a:p>
            <a:pPr lvl="1"/>
            <a:r>
              <a:rPr lang="en-US" dirty="0"/>
              <a:t>Geometric properties</a:t>
            </a:r>
          </a:p>
          <a:p>
            <a:pPr lvl="1"/>
            <a:r>
              <a:rPr lang="en-US" b="1" i="1" u="sng"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482288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D2AF-E28A-5A71-FFE5-3CEE32282DBE}"/>
              </a:ext>
            </a:extLst>
          </p:cNvPr>
          <p:cNvSpPr>
            <a:spLocks noGrp="1"/>
          </p:cNvSpPr>
          <p:nvPr>
            <p:ph type="title"/>
          </p:nvPr>
        </p:nvSpPr>
        <p:spPr/>
        <p:txBody>
          <a:bodyPr/>
          <a:lstStyle/>
          <a:p>
            <a:r>
              <a:rPr lang="en-US" dirty="0"/>
              <a:t>Offline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BB57D-A320-5F50-B25F-9B671148AB5C}"/>
                  </a:ext>
                </a:extLst>
              </p:cNvPr>
              <p:cNvSpPr>
                <a:spLocks noGrp="1"/>
              </p:cNvSpPr>
              <p:nvPr>
                <p:ph idx="1"/>
              </p:nvPr>
            </p:nvSpPr>
            <p:spPr/>
            <p:txBody>
              <a:bodyPr/>
              <a:lstStyle/>
              <a:p>
                <a:r>
                  <a:rPr lang="en-US" dirty="0"/>
                  <a:t>General idea:</a:t>
                </a:r>
              </a:p>
              <a:p>
                <a:pPr lvl="1"/>
                <a:r>
                  <a:rPr lang="en-US" dirty="0"/>
                  <a:t>Sort the points in lexicographic order.</a:t>
                </a:r>
              </a:p>
              <a:p>
                <a:pPr lvl="1"/>
                <a:endParaRPr lang="en-US" dirty="0"/>
              </a:p>
              <a:p>
                <a:pPr lvl="1"/>
                <a:r>
                  <a:rPr lang="en-US" dirty="0"/>
                  <a:t>Initialize the convex hull of the first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points.</a:t>
                </a:r>
              </a:p>
              <a:p>
                <a:pPr lvl="1"/>
                <a:endParaRPr lang="en-US" dirty="0"/>
              </a:p>
              <a:p>
                <a:pPr lvl="1"/>
                <a:r>
                  <a:rPr lang="en-US" dirty="0"/>
                  <a:t>Incremental step: compute the convex hull of the first </a:t>
                </a:r>
                <a14:m>
                  <m:oMath xmlns:m="http://schemas.openxmlformats.org/officeDocument/2006/math">
                    <m:r>
                      <a:rPr lang="en-US" b="0" i="1" smtClean="0">
                        <a:latin typeface="Cambria Math" panose="02040503050406030204" pitchFamily="18" charset="0"/>
                      </a:rPr>
                      <m:t>𝑖</m:t>
                    </m:r>
                  </m:oMath>
                </a14:m>
                <a:r>
                  <a:rPr lang="en-US" dirty="0"/>
                  <a:t> points knowing the convex hull of the first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points that was already computed.</a:t>
                </a:r>
              </a:p>
            </p:txBody>
          </p:sp>
        </mc:Choice>
        <mc:Fallback xmlns="">
          <p:sp>
            <p:nvSpPr>
              <p:cNvPr id="3" name="Content Placeholder 2">
                <a:extLst>
                  <a:ext uri="{FF2B5EF4-FFF2-40B4-BE49-F238E27FC236}">
                    <a16:creationId xmlns:a16="http://schemas.microsoft.com/office/drawing/2014/main" id="{8EABB57D-A320-5F50-B25F-9B671148AB5C}"/>
                  </a:ext>
                </a:extLst>
              </p:cNvPr>
              <p:cNvSpPr>
                <a:spLocks noGrp="1" noRot="1" noChangeAspect="1" noMove="1" noResize="1" noEditPoints="1" noAdjustHandles="1" noChangeArrowheads="1" noChangeShapeType="1" noTextEdit="1"/>
              </p:cNvSpPr>
              <p:nvPr>
                <p:ph idx="1"/>
              </p:nvPr>
            </p:nvSpPr>
            <p:spPr>
              <a:blipFill>
                <a:blip r:embed="rId2"/>
                <a:stretch>
                  <a:fillRect l="-142" t="-942" r="-496"/>
                </a:stretch>
              </a:blipFill>
            </p:spPr>
            <p:txBody>
              <a:bodyPr/>
              <a:lstStyle/>
              <a:p>
                <a:r>
                  <a:rPr lang="en-US">
                    <a:noFill/>
                  </a:rPr>
                  <a:t> </a:t>
                </a:r>
              </a:p>
            </p:txBody>
          </p:sp>
        </mc:Fallback>
      </mc:AlternateContent>
    </p:spTree>
    <p:extLst>
      <p:ext uri="{BB962C8B-B14F-4D97-AF65-F5344CB8AC3E}">
        <p14:creationId xmlns:p14="http://schemas.microsoft.com/office/powerpoint/2010/main" val="3755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EDF9-0B35-4F7D-0B3F-131212C9658D}"/>
              </a:ext>
            </a:extLst>
          </p:cNvPr>
          <p:cNvSpPr>
            <a:spLocks noGrp="1"/>
          </p:cNvSpPr>
          <p:nvPr>
            <p:ph type="title"/>
          </p:nvPr>
        </p:nvSpPr>
        <p:spPr/>
        <p:txBody>
          <a:bodyPr/>
          <a:lstStyle/>
          <a:p>
            <a:r>
              <a:rPr lang="en-US" dirty="0"/>
              <a:t>Offline algorithm-details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69ED78-9364-676E-73BE-9E33E8624402}"/>
                  </a:ext>
                </a:extLst>
              </p:cNvPr>
              <p:cNvSpPr>
                <a:spLocks noGrp="1"/>
              </p:cNvSpPr>
              <p:nvPr>
                <p:ph idx="1"/>
              </p:nvPr>
            </p:nvSpPr>
            <p:spPr/>
            <p:txBody>
              <a:bodyPr/>
              <a:lstStyle/>
              <a:p>
                <a:r>
                  <a:rPr lang="en-US" dirty="0"/>
                  <a:t>We will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sub>
                    </m:sSub>
                  </m:oMath>
                </a14:m>
                <a:r>
                  <a:rPr lang="en-US" dirty="0"/>
                  <a:t> the convex hull of the first </a:t>
                </a:r>
                <a14:m>
                  <m:oMath xmlns:m="http://schemas.openxmlformats.org/officeDocument/2006/math">
                    <m:r>
                      <a:rPr lang="en-US" b="0" i="1" smtClean="0">
                        <a:latin typeface="Cambria Math" panose="02040503050406030204" pitchFamily="18" charset="0"/>
                      </a:rPr>
                      <m:t>𝑖</m:t>
                    </m:r>
                  </m:oMath>
                </a14:m>
                <a:r>
                  <a:rPr lang="en-US" dirty="0"/>
                  <a:t> points.</a:t>
                </a:r>
              </a:p>
              <a:p>
                <a:endParaRPr lang="en-US" dirty="0"/>
              </a:p>
              <a:p>
                <a:r>
                  <a:rPr lang="en-US" dirty="0"/>
                  <a:t>From the lexicographic order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point doesn’t belong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a:t>
                </a:r>
              </a:p>
              <a:p>
                <a:endParaRPr lang="en-US" dirty="0"/>
              </a:p>
              <a:p>
                <a:endParaRPr lang="en-US" dirty="0"/>
              </a:p>
              <a:p>
                <a:r>
                  <a:rPr lang="en-US" dirty="0"/>
                  <a:t>From the lemmas that we proved the blue faces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are also faces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sub>
                    </m:sSub>
                  </m:oMath>
                </a14:m>
                <a:r>
                  <a:rPr lang="en-US" dirty="0"/>
                  <a:t>.</a:t>
                </a:r>
              </a:p>
              <a:p>
                <a:endParaRPr lang="en-US" dirty="0"/>
              </a:p>
              <a:p>
                <a:r>
                  <a:rPr lang="en-US" dirty="0"/>
                  <a:t>This is where the efficiency comes from.</a:t>
                </a:r>
              </a:p>
            </p:txBody>
          </p:sp>
        </mc:Choice>
        <mc:Fallback xmlns="">
          <p:sp>
            <p:nvSpPr>
              <p:cNvPr id="3" name="Content Placeholder 2">
                <a:extLst>
                  <a:ext uri="{FF2B5EF4-FFF2-40B4-BE49-F238E27FC236}">
                    <a16:creationId xmlns:a16="http://schemas.microsoft.com/office/drawing/2014/main" id="{3E69ED78-9364-676E-73BE-9E33E8624402}"/>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6172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34A7-9C12-E419-8A15-C2D77B1EA173}"/>
              </a:ext>
            </a:extLst>
          </p:cNvPr>
          <p:cNvSpPr>
            <a:spLocks noGrp="1"/>
          </p:cNvSpPr>
          <p:nvPr>
            <p:ph type="title"/>
          </p:nvPr>
        </p:nvSpPr>
        <p:spPr/>
        <p:txBody>
          <a:bodyPr/>
          <a:lstStyle/>
          <a:p>
            <a:r>
              <a:rPr lang="en-US" dirty="0"/>
              <a:t>Offline algorithm-details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C2BACB-80A5-A584-EB63-939D895933F7}"/>
                  </a:ext>
                </a:extLst>
              </p:cNvPr>
              <p:cNvSpPr>
                <a:spLocks noGrp="1"/>
              </p:cNvSpPr>
              <p:nvPr>
                <p:ph idx="1"/>
              </p:nvPr>
            </p:nvSpPr>
            <p:spPr/>
            <p:txBody>
              <a:bodyPr/>
              <a:lstStyle/>
              <a:p>
                <a:r>
                  <a:rPr lang="en-US" dirty="0"/>
                  <a:t>We perform the incremental step in 4 phases.</a:t>
                </a:r>
              </a:p>
              <a:p>
                <a:endParaRPr lang="en-US" dirty="0"/>
              </a:p>
              <a:p>
                <a:r>
                  <a:rPr lang="en-US" b="1" dirty="0"/>
                  <a:t>Phase 1:</a:t>
                </a:r>
                <a:r>
                  <a:rPr lang="en-US" dirty="0"/>
                  <a:t> identify a facet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that is red with respect to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point.</a:t>
                </a:r>
              </a:p>
              <a:p>
                <a:r>
                  <a:rPr lang="en-US" b="1" dirty="0"/>
                  <a:t>Phase 2:</a:t>
                </a:r>
                <a:r>
                  <a:rPr lang="en-US" dirty="0"/>
                  <a:t> the red facets and the red or purple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e>
                    </m:d>
                  </m:oMath>
                </a14:m>
                <a:r>
                  <a:rPr lang="en-US" dirty="0"/>
                  <a:t>-faces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are traversed. Set them in separate lists.</a:t>
                </a:r>
              </a:p>
              <a:p>
                <a:r>
                  <a:rPr lang="en-US" b="1" dirty="0"/>
                  <a:t>Phase 3:</a:t>
                </a:r>
                <a:r>
                  <a:rPr lang="en-US" dirty="0"/>
                  <a:t> using phase 2, we identify all the other red or purple faces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For each dimension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m:t>
                    </m:r>
                    <m:r>
                      <m:rPr>
                        <m:sty m:val="p"/>
                      </m:rPr>
                      <a:rPr lang="en-US" b="0" i="0" smtClean="0">
                        <a:latin typeface="Cambria Math" panose="02040503050406030204" pitchFamily="18" charset="0"/>
                      </a:rPr>
                      <m:t>d</m:t>
                    </m:r>
                    <m:r>
                      <a:rPr lang="en-US" b="0" i="0" smtClean="0">
                        <a:latin typeface="Cambria Math" panose="02040503050406030204" pitchFamily="18" charset="0"/>
                      </a:rPr>
                      <m:t>−</m:t>
                    </m:r>
                    <m:r>
                      <a:rPr lang="en-US" b="0" i="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oMath>
                </a14:m>
                <a:r>
                  <a:rPr lang="en-US" dirty="0"/>
                  <a:t> is the red </a:t>
                </a:r>
                <a14:m>
                  <m:oMath xmlns:m="http://schemas.openxmlformats.org/officeDocument/2006/math">
                    <m:r>
                      <a:rPr lang="en-US" b="0" i="1" smtClean="0">
                        <a:latin typeface="Cambria Math" panose="02040503050406030204" pitchFamily="18" charset="0"/>
                      </a:rPr>
                      <m:t>𝑘</m:t>
                    </m:r>
                  </m:oMath>
                </a14:m>
                <a:r>
                  <a:rPr lang="en-US" dirty="0"/>
                  <a:t>-faces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r>
                  <a:rPr lang="en-US" dirty="0"/>
                  <a:t> is the purple </a:t>
                </a:r>
                <a14:m>
                  <m:oMath xmlns:m="http://schemas.openxmlformats.org/officeDocument/2006/math">
                    <m:r>
                      <a:rPr lang="en-US" b="0" i="1" smtClean="0">
                        <a:latin typeface="Cambria Math" panose="02040503050406030204" pitchFamily="18" charset="0"/>
                      </a:rPr>
                      <m:t>𝑘</m:t>
                    </m:r>
                  </m:oMath>
                </a14:m>
                <a:r>
                  <a:rPr lang="en-US" dirty="0"/>
                  <a:t>-faces.</a:t>
                </a:r>
              </a:p>
              <a:p>
                <a:r>
                  <a:rPr lang="en-US" b="1" dirty="0"/>
                  <a:t>Phase 4:</a:t>
                </a:r>
                <a:r>
                  <a:rPr lang="en-US" dirty="0"/>
                  <a:t> update the incidence graph. </a:t>
                </a:r>
                <a:endParaRPr lang="en-US" b="1" dirty="0"/>
              </a:p>
            </p:txBody>
          </p:sp>
        </mc:Choice>
        <mc:Fallback xmlns="">
          <p:sp>
            <p:nvSpPr>
              <p:cNvPr id="3" name="Content Placeholder 2">
                <a:extLst>
                  <a:ext uri="{FF2B5EF4-FFF2-40B4-BE49-F238E27FC236}">
                    <a16:creationId xmlns:a16="http://schemas.microsoft.com/office/drawing/2014/main" id="{BFC2BACB-80A5-A584-EB63-939D895933F7}"/>
                  </a:ext>
                </a:extLst>
              </p:cNvPr>
              <p:cNvSpPr>
                <a:spLocks noGrp="1" noRot="1" noChangeAspect="1" noMove="1" noResize="1" noEditPoints="1" noAdjustHandles="1" noChangeArrowheads="1" noChangeShapeType="1" noTextEdit="1"/>
              </p:cNvSpPr>
              <p:nvPr>
                <p:ph idx="1"/>
              </p:nvPr>
            </p:nvSpPr>
            <p:spPr>
              <a:blipFill>
                <a:blip r:embed="rId2"/>
                <a:stretch>
                  <a:fillRect l="-142" t="-942" r="-1064"/>
                </a:stretch>
              </a:blipFill>
            </p:spPr>
            <p:txBody>
              <a:bodyPr/>
              <a:lstStyle/>
              <a:p>
                <a:r>
                  <a:rPr lang="en-US">
                    <a:noFill/>
                  </a:rPr>
                  <a:t> </a:t>
                </a:r>
              </a:p>
            </p:txBody>
          </p:sp>
        </mc:Fallback>
      </mc:AlternateContent>
    </p:spTree>
    <p:extLst>
      <p:ext uri="{BB962C8B-B14F-4D97-AF65-F5344CB8AC3E}">
        <p14:creationId xmlns:p14="http://schemas.microsoft.com/office/powerpoint/2010/main" val="128563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FD6B-AC6B-59B8-2ED4-945659263B54}"/>
              </a:ext>
            </a:extLst>
          </p:cNvPr>
          <p:cNvSpPr>
            <a:spLocks noGrp="1"/>
          </p:cNvSpPr>
          <p:nvPr>
            <p:ph type="title"/>
          </p:nvPr>
        </p:nvSpPr>
        <p:spPr/>
        <p:txBody>
          <a:bodyPr/>
          <a:lstStyle/>
          <a:p>
            <a:r>
              <a:rPr lang="en-US" dirty="0"/>
              <a:t>Offline algorithm-Incidence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F92407-196F-E8E4-E149-91D12AC82478}"/>
                  </a:ext>
                </a:extLst>
              </p:cNvPr>
              <p:cNvSpPr>
                <a:spLocks noGrp="1"/>
              </p:cNvSpPr>
              <p:nvPr>
                <p:ph idx="1"/>
              </p:nvPr>
            </p:nvSpPr>
            <p:spPr/>
            <p:txBody>
              <a:bodyPr/>
              <a:lstStyle/>
              <a:p>
                <a:r>
                  <a:rPr lang="en-US" dirty="0"/>
                  <a:t>The incidence graph nodes are faces of the polytope and each of them has the following data:</a:t>
                </a:r>
              </a:p>
              <a:p>
                <a:pPr lvl="2"/>
                <a:r>
                  <a:rPr lang="en-US" dirty="0"/>
                  <a:t>A list of the sub-faces which their dimension is 1 smaller.</a:t>
                </a:r>
              </a:p>
              <a:p>
                <a:pPr lvl="2"/>
                <a:r>
                  <a:rPr lang="en-US" dirty="0"/>
                  <a:t>A list of the super-faces which their dimension is 1 bigger.</a:t>
                </a:r>
              </a:p>
              <a:p>
                <a:pPr lvl="2"/>
                <a:r>
                  <a:rPr lang="en-US" dirty="0"/>
                  <a:t>The color of the face in the current step.</a:t>
                </a:r>
              </a:p>
              <a:p>
                <a:pPr lvl="2"/>
                <a:r>
                  <a:rPr lang="en-US" dirty="0"/>
                  <a:t>A pointer </a:t>
                </a:r>
                <a14:m>
                  <m:oMath xmlns:m="http://schemas.openxmlformats.org/officeDocument/2006/math">
                    <m:r>
                      <a:rPr lang="en-US" b="0" i="1" smtClean="0">
                        <a:latin typeface="Cambria Math" panose="02040503050406030204" pitchFamily="18" charset="0"/>
                      </a:rPr>
                      <m:t>𝑝</m:t>
                    </m:r>
                  </m:oMath>
                </a14:m>
                <a:r>
                  <a:rPr lang="en-US" dirty="0"/>
                  <a:t> which will be cleared during phase 4.</a:t>
                </a:r>
              </a:p>
              <a:p>
                <a:r>
                  <a:rPr lang="en-US" dirty="0"/>
                  <a:t>If </a:t>
                </a:r>
                <a14:m>
                  <m:oMath xmlns:m="http://schemas.openxmlformats.org/officeDocument/2006/math">
                    <m:r>
                      <a:rPr lang="en-US" b="0" i="1" smtClean="0">
                        <a:latin typeface="Cambria Math" panose="02040503050406030204" pitchFamily="18" charset="0"/>
                      </a:rPr>
                      <m:t>𝐹</m:t>
                    </m:r>
                  </m:oMath>
                </a14:m>
                <a:r>
                  <a:rPr lang="en-US" dirty="0"/>
                  <a:t> is a super-face of </a:t>
                </a:r>
                <a14:m>
                  <m:oMath xmlns:m="http://schemas.openxmlformats.org/officeDocument/2006/math">
                    <m:r>
                      <a:rPr lang="en-US" b="0" i="1" smtClean="0">
                        <a:latin typeface="Cambria Math" panose="02040503050406030204" pitchFamily="18" charset="0"/>
                      </a:rPr>
                      <m:t>𝐺</m:t>
                    </m:r>
                  </m:oMath>
                </a14:m>
                <a:r>
                  <a:rPr lang="en-US" dirty="0"/>
                  <a:t>, then the record of </a:t>
                </a:r>
                <a14:m>
                  <m:oMath xmlns:m="http://schemas.openxmlformats.org/officeDocument/2006/math">
                    <m:r>
                      <a:rPr lang="en-US" b="0" i="1" smtClean="0">
                        <a:latin typeface="Cambria Math" panose="02040503050406030204" pitchFamily="18" charset="0"/>
                      </a:rPr>
                      <m:t>𝐹</m:t>
                    </m:r>
                  </m:oMath>
                </a14:m>
                <a:r>
                  <a:rPr lang="en-US" dirty="0"/>
                  <a:t> in </a:t>
                </a:r>
                <a14:m>
                  <m:oMath xmlns:m="http://schemas.openxmlformats.org/officeDocument/2006/math">
                    <m:r>
                      <a:rPr lang="en-US" b="0" i="1" smtClean="0">
                        <a:latin typeface="Cambria Math" panose="02040503050406030204" pitchFamily="18" charset="0"/>
                      </a:rPr>
                      <m:t>𝐺</m:t>
                    </m:r>
                  </m:oMath>
                </a14:m>
                <a:r>
                  <a:rPr lang="en-US" dirty="0"/>
                  <a:t> and the record of </a:t>
                </a:r>
                <a14:m>
                  <m:oMath xmlns:m="http://schemas.openxmlformats.org/officeDocument/2006/math">
                    <m:r>
                      <a:rPr lang="en-US" b="0" i="1" smtClean="0">
                        <a:latin typeface="Cambria Math" panose="02040503050406030204" pitchFamily="18" charset="0"/>
                      </a:rPr>
                      <m:t>𝐺</m:t>
                    </m:r>
                  </m:oMath>
                </a14:m>
                <a:r>
                  <a:rPr lang="en-US" dirty="0"/>
                  <a:t> in </a:t>
                </a:r>
                <a14:m>
                  <m:oMath xmlns:m="http://schemas.openxmlformats.org/officeDocument/2006/math">
                    <m:r>
                      <a:rPr lang="en-US" b="0" i="1" smtClean="0">
                        <a:latin typeface="Cambria Math" panose="02040503050406030204" pitchFamily="18" charset="0"/>
                      </a:rPr>
                      <m:t>𝐹</m:t>
                    </m:r>
                  </m:oMath>
                </a14:m>
                <a:r>
                  <a:rPr lang="en-US" dirty="0"/>
                  <a:t> are linked through a bidirectional pointer.</a:t>
                </a:r>
              </a:p>
            </p:txBody>
          </p:sp>
        </mc:Choice>
        <mc:Fallback xmlns="">
          <p:sp>
            <p:nvSpPr>
              <p:cNvPr id="3" name="Content Placeholder 2">
                <a:extLst>
                  <a:ext uri="{FF2B5EF4-FFF2-40B4-BE49-F238E27FC236}">
                    <a16:creationId xmlns:a16="http://schemas.microsoft.com/office/drawing/2014/main" id="{38F92407-196F-E8E4-E149-91D12AC82478}"/>
                  </a:ext>
                </a:extLst>
              </p:cNvPr>
              <p:cNvSpPr>
                <a:spLocks noGrp="1" noRot="1" noChangeAspect="1" noMove="1" noResize="1" noEditPoints="1" noAdjustHandles="1" noChangeArrowheads="1" noChangeShapeType="1" noTextEdit="1"/>
              </p:cNvSpPr>
              <p:nvPr>
                <p:ph idx="1"/>
              </p:nvPr>
            </p:nvSpPr>
            <p:spPr>
              <a:blipFill>
                <a:blip r:embed="rId3"/>
                <a:stretch>
                  <a:fillRect l="-142" t="-94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0E3C972-0601-79DA-26EF-8E847AA634F6}"/>
              </a:ext>
            </a:extLst>
          </p:cNvPr>
          <p:cNvPicPr>
            <a:picLocks noChangeAspect="1"/>
          </p:cNvPicPr>
          <p:nvPr/>
        </p:nvPicPr>
        <p:blipFill>
          <a:blip r:embed="rId4"/>
          <a:stretch>
            <a:fillRect/>
          </a:stretch>
        </p:blipFill>
        <p:spPr>
          <a:xfrm>
            <a:off x="3418596" y="4938326"/>
            <a:ext cx="2677404" cy="1686151"/>
          </a:xfrm>
          <a:prstGeom prst="rect">
            <a:avLst/>
          </a:prstGeom>
        </p:spPr>
      </p:pic>
    </p:spTree>
    <p:extLst>
      <p:ext uri="{BB962C8B-B14F-4D97-AF65-F5344CB8AC3E}">
        <p14:creationId xmlns:p14="http://schemas.microsoft.com/office/powerpoint/2010/main" val="28175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17E6-3448-9620-D0BC-6B1FE92A8F0C}"/>
              </a:ext>
            </a:extLst>
          </p:cNvPr>
          <p:cNvSpPr>
            <a:spLocks noGrp="1"/>
          </p:cNvSpPr>
          <p:nvPr>
            <p:ph type="title"/>
          </p:nvPr>
        </p:nvSpPr>
        <p:spPr/>
        <p:txBody>
          <a:bodyPr/>
          <a:lstStyle/>
          <a:p>
            <a:r>
              <a:rPr lang="en-US" dirty="0"/>
              <a:t>Offline algorithm-Phase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E29549-DBCD-BAC7-D72E-9D22B9BA1012}"/>
                  </a:ext>
                </a:extLst>
              </p:cNvPr>
              <p:cNvSpPr>
                <a:spLocks noGrp="1"/>
              </p:cNvSpPr>
              <p:nvPr>
                <p:ph idx="1"/>
              </p:nvPr>
            </p:nvSpPr>
            <p:spPr/>
            <p:txBody>
              <a:bodyPr/>
              <a:lstStyle/>
              <a:p>
                <a:r>
                  <a:rPr lang="en-US" dirty="0"/>
                  <a:t>This phase relies on the fact that we put the points in lexicographic order.</a:t>
                </a:r>
              </a:p>
              <a:p>
                <a:endParaRPr lang="en-US" dirty="0"/>
              </a:p>
              <a:p>
                <a:r>
                  <a:rPr lang="en-US" dirty="0"/>
                  <a:t>This means that the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dirty="0"/>
                  <a:t>’</a:t>
                </a:r>
                <a:r>
                  <a:rPr lang="en-US" dirty="0" err="1"/>
                  <a:t>th</a:t>
                </a:r>
                <a:r>
                  <a:rPr lang="en-US" dirty="0"/>
                  <a:t> point is always a vertex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a:t>
                </a:r>
                <a:endParaRPr lang="he-IL" dirty="0"/>
              </a:p>
              <a:p>
                <a:endParaRPr lang="he-IL" dirty="0"/>
              </a:p>
              <a:p>
                <a:r>
                  <a:rPr lang="en-US" dirty="0"/>
                  <a:t>This also means that there is a facet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that contain the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dirty="0"/>
                  <a:t>’</a:t>
                </a:r>
                <a:r>
                  <a:rPr lang="en-US" dirty="0" err="1"/>
                  <a:t>th</a:t>
                </a:r>
                <a:r>
                  <a:rPr lang="en-US" dirty="0"/>
                  <a:t> point which is red with respect to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point. (without proof)</a:t>
                </a:r>
              </a:p>
              <a:p>
                <a:endParaRPr lang="en-US" dirty="0"/>
              </a:p>
              <a:p>
                <a:r>
                  <a:rPr lang="en-US" dirty="0"/>
                  <a:t>All these facets were created in the last incremental step, so it suffices to store them and traverse only them.</a:t>
                </a:r>
              </a:p>
            </p:txBody>
          </p:sp>
        </mc:Choice>
        <mc:Fallback xmlns="">
          <p:sp>
            <p:nvSpPr>
              <p:cNvPr id="3" name="Content Placeholder 2">
                <a:extLst>
                  <a:ext uri="{FF2B5EF4-FFF2-40B4-BE49-F238E27FC236}">
                    <a16:creationId xmlns:a16="http://schemas.microsoft.com/office/drawing/2014/main" id="{3CE29549-DBCD-BAC7-D72E-9D22B9BA1012}"/>
                  </a:ext>
                </a:extLst>
              </p:cNvPr>
              <p:cNvSpPr>
                <a:spLocks noGrp="1" noRot="1" noChangeAspect="1" noMove="1" noResize="1" noEditPoints="1" noAdjustHandles="1" noChangeArrowheads="1" noChangeShapeType="1" noTextEdit="1"/>
              </p:cNvSpPr>
              <p:nvPr>
                <p:ph idx="1"/>
              </p:nvPr>
            </p:nvSpPr>
            <p:spPr>
              <a:blipFill>
                <a:blip r:embed="rId3"/>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16583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C70A-CB93-717F-71F3-911B93FD19DE}"/>
              </a:ext>
            </a:extLst>
          </p:cNvPr>
          <p:cNvSpPr>
            <a:spLocks noGrp="1"/>
          </p:cNvSpPr>
          <p:nvPr>
            <p:ph type="title"/>
          </p:nvPr>
        </p:nvSpPr>
        <p:spPr/>
        <p:txBody>
          <a:bodyPr/>
          <a:lstStyle/>
          <a:p>
            <a:r>
              <a:rPr lang="en-US" dirty="0"/>
              <a:t>Offline algorithm-Phase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FCA9B6-A8B0-08B7-06DC-2F0D8D44C46B}"/>
                  </a:ext>
                </a:extLst>
              </p:cNvPr>
              <p:cNvSpPr>
                <a:spLocks noGrp="1"/>
              </p:cNvSpPr>
              <p:nvPr>
                <p:ph idx="1"/>
              </p:nvPr>
            </p:nvSpPr>
            <p:spPr/>
            <p:txBody>
              <a:bodyPr/>
              <a:lstStyle/>
              <a:p>
                <a:r>
                  <a:rPr lang="en-US" dirty="0"/>
                  <a:t>This phase relies on the connectivity of the red faces.</a:t>
                </a:r>
              </a:p>
              <a:p>
                <a:endParaRPr lang="en-US" dirty="0"/>
              </a:p>
              <a:p>
                <a:r>
                  <a:rPr lang="en-US" dirty="0"/>
                  <a:t>Traverse from the facet that was found in phase 1 over all the facets that are visible from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point (and color them red).</a:t>
                </a:r>
              </a:p>
              <a:p>
                <a:endParaRPr lang="en-US" dirty="0"/>
              </a:p>
              <a:p>
                <a:r>
                  <a:rPr lang="en-US" dirty="0"/>
                  <a:t>Also, traverse all the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-faces.</a:t>
                </a:r>
              </a:p>
              <a:p>
                <a:endParaRPr lang="en-US" dirty="0"/>
              </a:p>
              <a:p>
                <a:r>
                  <a:rPr lang="en-US" dirty="0"/>
                  <a:t>Color each of those faces red if it is incident to two red facets, or purple if it is incident to a blue facet.</a:t>
                </a:r>
              </a:p>
            </p:txBody>
          </p:sp>
        </mc:Choice>
        <mc:Fallback xmlns="">
          <p:sp>
            <p:nvSpPr>
              <p:cNvPr id="3" name="Content Placeholder 2">
                <a:extLst>
                  <a:ext uri="{FF2B5EF4-FFF2-40B4-BE49-F238E27FC236}">
                    <a16:creationId xmlns:a16="http://schemas.microsoft.com/office/drawing/2014/main" id="{80FCA9B6-A8B0-08B7-06DC-2F0D8D44C46B}"/>
                  </a:ext>
                </a:extLst>
              </p:cNvPr>
              <p:cNvSpPr>
                <a:spLocks noGrp="1" noRot="1" noChangeAspect="1" noMove="1" noResize="1" noEditPoints="1" noAdjustHandles="1" noChangeArrowheads="1" noChangeShapeType="1" noTextEdit="1"/>
              </p:cNvSpPr>
              <p:nvPr>
                <p:ph idx="1"/>
              </p:nvPr>
            </p:nvSpPr>
            <p:spPr>
              <a:blipFill>
                <a:blip r:embed="rId2"/>
                <a:stretch>
                  <a:fillRect l="-142" t="-942" r="-284"/>
                </a:stretch>
              </a:blipFill>
            </p:spPr>
            <p:txBody>
              <a:bodyPr/>
              <a:lstStyle/>
              <a:p>
                <a:r>
                  <a:rPr lang="en-US">
                    <a:noFill/>
                  </a:rPr>
                  <a:t> </a:t>
                </a:r>
              </a:p>
            </p:txBody>
          </p:sp>
        </mc:Fallback>
      </mc:AlternateContent>
    </p:spTree>
    <p:extLst>
      <p:ext uri="{BB962C8B-B14F-4D97-AF65-F5344CB8AC3E}">
        <p14:creationId xmlns:p14="http://schemas.microsoft.com/office/powerpoint/2010/main" val="479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F654-B713-4C6D-A3EA-2DB522F843D0}"/>
              </a:ext>
            </a:extLst>
          </p:cNvPr>
          <p:cNvSpPr>
            <a:spLocks noGrp="1"/>
          </p:cNvSpPr>
          <p:nvPr>
            <p:ph type="title"/>
          </p:nvPr>
        </p:nvSpPr>
        <p:spPr/>
        <p:txBody>
          <a:bodyPr/>
          <a:lstStyle/>
          <a:p>
            <a:r>
              <a:rPr lang="en-US" dirty="0"/>
              <a:t>Offline algorithm-Phase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250576-908E-9AB0-D9D9-ECF53DF77294}"/>
                  </a:ext>
                </a:extLst>
              </p:cNvPr>
              <p:cNvSpPr>
                <a:spLocks noGrp="1"/>
              </p:cNvSpPr>
              <p:nvPr>
                <p:ph idx="1"/>
              </p:nvPr>
            </p:nvSpPr>
            <p:spPr/>
            <p:txBody>
              <a:bodyPr/>
              <a:lstStyle/>
              <a:p>
                <a:r>
                  <a:rPr lang="en-US" dirty="0"/>
                  <a:t>Assume inductively that the lists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sub>
                    </m:sSub>
                  </m:oMath>
                </a14:m>
                <a:r>
                  <a:rPr lang="en-US" dirty="0"/>
                  <a:t> are built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a:t>
                </a:r>
              </a:p>
              <a:p>
                <a:endParaRPr lang="en-US" dirty="0"/>
              </a:p>
              <a:p>
                <a:r>
                  <a:rPr lang="en-US" dirty="0"/>
                  <a:t>For each sub-face of a face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that has not yet been colored color it purple and add it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r>
                  <a:rPr lang="en-US" dirty="0"/>
                  <a:t>.</a:t>
                </a:r>
              </a:p>
              <a:p>
                <a:endParaRPr lang="en-US" dirty="0"/>
              </a:p>
              <a:p>
                <a:endParaRPr lang="en-US" dirty="0"/>
              </a:p>
              <a:p>
                <a:r>
                  <a:rPr lang="en-US" dirty="0"/>
                  <a:t>For each sub-face of a face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that has not yet been colored, color it red and add it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𝑘</m:t>
                        </m:r>
                      </m:sub>
                    </m:sSub>
                  </m:oMath>
                </a14:m>
                <a:r>
                  <a:rPr lang="en-US" dirty="0"/>
                  <a:t>.</a:t>
                </a:r>
              </a:p>
            </p:txBody>
          </p:sp>
        </mc:Choice>
        <mc:Fallback xmlns="">
          <p:sp>
            <p:nvSpPr>
              <p:cNvPr id="3" name="Content Placeholder 2">
                <a:extLst>
                  <a:ext uri="{FF2B5EF4-FFF2-40B4-BE49-F238E27FC236}">
                    <a16:creationId xmlns:a16="http://schemas.microsoft.com/office/drawing/2014/main" id="{9C250576-908E-9AB0-D9D9-ECF53DF77294}"/>
                  </a:ext>
                </a:extLst>
              </p:cNvPr>
              <p:cNvSpPr>
                <a:spLocks noGrp="1" noRot="1" noChangeAspect="1" noMove="1" noResize="1" noEditPoints="1" noAdjustHandles="1" noChangeArrowheads="1" noChangeShapeType="1" noTextEdit="1"/>
              </p:cNvSpPr>
              <p:nvPr>
                <p:ph idx="1"/>
              </p:nvPr>
            </p:nvSpPr>
            <p:spPr>
              <a:blipFill>
                <a:blip r:embed="rId2"/>
                <a:stretch>
                  <a:fillRect l="-142" t="-942" r="-709"/>
                </a:stretch>
              </a:blipFill>
            </p:spPr>
            <p:txBody>
              <a:bodyPr/>
              <a:lstStyle/>
              <a:p>
                <a:r>
                  <a:rPr lang="en-US">
                    <a:noFill/>
                  </a:rPr>
                  <a:t> </a:t>
                </a:r>
              </a:p>
            </p:txBody>
          </p:sp>
        </mc:Fallback>
      </mc:AlternateContent>
    </p:spTree>
    <p:extLst>
      <p:ext uri="{BB962C8B-B14F-4D97-AF65-F5344CB8AC3E}">
        <p14:creationId xmlns:p14="http://schemas.microsoft.com/office/powerpoint/2010/main" val="37886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3422-09E7-EA24-7ABD-9405114ED71B}"/>
              </a:ext>
            </a:extLst>
          </p:cNvPr>
          <p:cNvSpPr>
            <a:spLocks noGrp="1"/>
          </p:cNvSpPr>
          <p:nvPr>
            <p:ph type="title"/>
          </p:nvPr>
        </p:nvSpPr>
        <p:spPr/>
        <p:txBody>
          <a:bodyPr/>
          <a:lstStyle/>
          <a:p>
            <a:r>
              <a:rPr lang="en-US" dirty="0"/>
              <a:t>Offline algorithm-Phase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488044-822C-11D0-5C3F-F52076A011AE}"/>
                  </a:ext>
                </a:extLst>
              </p:cNvPr>
              <p:cNvSpPr>
                <a:spLocks noGrp="1"/>
              </p:cNvSpPr>
              <p:nvPr>
                <p:ph idx="1"/>
              </p:nvPr>
            </p:nvSpPr>
            <p:spPr>
              <a:xfrm>
                <a:off x="677334" y="2160589"/>
                <a:ext cx="8596668" cy="4561053"/>
              </a:xfrm>
            </p:spPr>
            <p:txBody>
              <a:bodyPr>
                <a:normAutofit lnSpcReduction="10000"/>
              </a:bodyPr>
              <a:lstStyle/>
              <a:p>
                <a:r>
                  <a:rPr lang="en-US" dirty="0"/>
                  <a:t>Denote the </a:t>
                </a:r>
                <a14:m>
                  <m:oMath xmlns:m="http://schemas.openxmlformats.org/officeDocument/2006/math">
                    <m:r>
                      <a:rPr lang="en-US" b="0" i="1" smtClean="0">
                        <a:latin typeface="Cambria Math" panose="02040503050406030204" pitchFamily="18" charset="0"/>
                      </a:rPr>
                      <m:t>𝑖</m:t>
                    </m:r>
                  </m:oMath>
                </a14:m>
                <a:r>
                  <a:rPr lang="en-US" dirty="0"/>
                  <a:t>’</a:t>
                </a:r>
                <a:r>
                  <a:rPr lang="en-US" dirty="0" err="1"/>
                  <a:t>th</a:t>
                </a:r>
                <a:r>
                  <a:rPr lang="en-US" dirty="0"/>
                  <a:t> point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endParaRPr lang="en-US" dirty="0"/>
              </a:p>
              <a:p>
                <a:r>
                  <a:rPr lang="en-US" dirty="0"/>
                  <a:t>Remove all the red faces from the incidence graph and the edges that touch them in the graph.</a:t>
                </a:r>
              </a:p>
              <a:p>
                <a:endParaRPr lang="en-US" dirty="0"/>
              </a:p>
              <a:p>
                <a:r>
                  <a:rPr lang="en-US" dirty="0"/>
                  <a:t>The purple faces are processed in increasing order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For a purple </a:t>
                </a:r>
                <a14:m>
                  <m:oMath xmlns:m="http://schemas.openxmlformats.org/officeDocument/2006/math">
                    <m:r>
                      <a:rPr lang="en-US" b="0" i="1" smtClean="0">
                        <a:latin typeface="Cambria Math" panose="02040503050406030204" pitchFamily="18" charset="0"/>
                      </a:rPr>
                      <m:t>𝑘</m:t>
                    </m:r>
                  </m:oMath>
                </a14:m>
                <a:r>
                  <a:rPr lang="en-US" dirty="0"/>
                  <a:t>-face </a:t>
                </a:r>
                <a14:m>
                  <m:oMath xmlns:m="http://schemas.openxmlformats.org/officeDocument/2006/math">
                    <m:r>
                      <a:rPr lang="en-US" b="0" i="1" smtClean="0">
                        <a:latin typeface="Cambria Math" panose="02040503050406030204" pitchFamily="18" charset="0"/>
                      </a:rPr>
                      <m:t>𝐹</m:t>
                    </m:r>
                  </m:oMath>
                </a14:m>
                <a:r>
                  <a:rPr lang="en-US" dirty="0"/>
                  <a:t>, create a new node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e>
                    </m:d>
                  </m:oMath>
                </a14:m>
                <a:r>
                  <a:rPr lang="en-US" dirty="0"/>
                  <a:t> and connect it with an edge to </a:t>
                </a:r>
                <a14:m>
                  <m:oMath xmlns:m="http://schemas.openxmlformats.org/officeDocument/2006/math">
                    <m:r>
                      <a:rPr lang="en-US" b="0" i="1" smtClean="0">
                        <a:latin typeface="Cambria Math" panose="02040503050406030204" pitchFamily="18" charset="0"/>
                      </a:rPr>
                      <m:t>𝐹</m:t>
                    </m:r>
                  </m:oMath>
                </a14:m>
                <a:r>
                  <a:rPr lang="en-US" dirty="0"/>
                  <a:t>.</a:t>
                </a:r>
              </a:p>
              <a:p>
                <a:r>
                  <a:rPr lang="en-US" dirty="0"/>
                  <a:t>Set the pointer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to be the new node that was created.</a:t>
                </a:r>
              </a:p>
              <a:p>
                <a:endParaRPr lang="en-US" dirty="0"/>
              </a:p>
              <a:p>
                <a:r>
                  <a:rPr lang="en-US" dirty="0"/>
                  <a:t>This allows us to connect with an edge all the incident </a:t>
                </a:r>
                <a14:m>
                  <m:oMath xmlns:m="http://schemas.openxmlformats.org/officeDocument/2006/math">
                    <m:r>
                      <a:rPr lang="en-US" b="0" i="1" smtClean="0">
                        <a:latin typeface="Cambria Math" panose="02040503050406030204" pitchFamily="18" charset="0"/>
                      </a:rPr>
                      <m:t>𝑘</m:t>
                    </m:r>
                  </m:oMath>
                </a14:m>
                <a:r>
                  <a:rPr lang="en-US" dirty="0"/>
                  <a:t>-faces of the form </a:t>
                </a:r>
                <a14:m>
                  <m:oMath xmlns:m="http://schemas.openxmlformats.org/officeDocument/2006/math">
                    <m:r>
                      <a:rPr lang="en-US" b="0" i="1" smtClean="0">
                        <a:latin typeface="Cambria Math" panose="02040503050406030204" pitchFamily="18" charset="0"/>
                      </a:rPr>
                      <m:t>𝑐𝑜𝑛𝑣</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e>
                    </m:d>
                  </m:oMath>
                </a14:m>
                <a:r>
                  <a:rPr lang="en-US" dirty="0"/>
                  <a:t>, where </a:t>
                </a:r>
                <a14:m>
                  <m:oMath xmlns:m="http://schemas.openxmlformats.org/officeDocument/2006/math">
                    <m:r>
                      <a:rPr lang="en-US" b="0" i="1" smtClean="0">
                        <a:latin typeface="Cambria Math" panose="02040503050406030204" pitchFamily="18" charset="0"/>
                      </a:rPr>
                      <m:t>𝐺</m:t>
                    </m:r>
                  </m:oMath>
                </a14:m>
                <a:r>
                  <a:rPr lang="en-US" dirty="0"/>
                  <a:t> is 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dirty="0"/>
                  <a:t>-face incident to </a:t>
                </a:r>
                <a14:m>
                  <m:oMath xmlns:m="http://schemas.openxmlformats.org/officeDocument/2006/math">
                    <m:r>
                      <a:rPr lang="en-US" b="0" i="1" smtClean="0">
                        <a:latin typeface="Cambria Math" panose="02040503050406030204" pitchFamily="18" charset="0"/>
                      </a:rPr>
                      <m:t>𝐹</m:t>
                    </m:r>
                  </m:oMath>
                </a14:m>
                <a:r>
                  <a:rPr lang="en-US" dirty="0"/>
                  <a:t>.</a:t>
                </a:r>
              </a:p>
            </p:txBody>
          </p:sp>
        </mc:Choice>
        <mc:Fallback xmlns="">
          <p:sp>
            <p:nvSpPr>
              <p:cNvPr id="3" name="Content Placeholder 2">
                <a:extLst>
                  <a:ext uri="{FF2B5EF4-FFF2-40B4-BE49-F238E27FC236}">
                    <a16:creationId xmlns:a16="http://schemas.microsoft.com/office/drawing/2014/main" id="{3D488044-822C-11D0-5C3F-F52076A011AE}"/>
                  </a:ext>
                </a:extLst>
              </p:cNvPr>
              <p:cNvSpPr>
                <a:spLocks noGrp="1" noRot="1" noChangeAspect="1" noMove="1" noResize="1" noEditPoints="1" noAdjustHandles="1" noChangeArrowheads="1" noChangeShapeType="1" noTextEdit="1"/>
              </p:cNvSpPr>
              <p:nvPr>
                <p:ph idx="1"/>
              </p:nvPr>
            </p:nvSpPr>
            <p:spPr>
              <a:xfrm>
                <a:off x="677334" y="2160589"/>
                <a:ext cx="8596668" cy="4561053"/>
              </a:xfrm>
              <a:blipFill>
                <a:blip r:embed="rId2"/>
                <a:stretch>
                  <a:fillRect l="-142" t="-1335" r="-355"/>
                </a:stretch>
              </a:blipFill>
            </p:spPr>
            <p:txBody>
              <a:bodyPr/>
              <a:lstStyle/>
              <a:p>
                <a:r>
                  <a:rPr lang="en-US">
                    <a:noFill/>
                  </a:rPr>
                  <a:t> </a:t>
                </a:r>
              </a:p>
            </p:txBody>
          </p:sp>
        </mc:Fallback>
      </mc:AlternateContent>
    </p:spTree>
    <p:extLst>
      <p:ext uri="{BB962C8B-B14F-4D97-AF65-F5344CB8AC3E}">
        <p14:creationId xmlns:p14="http://schemas.microsoft.com/office/powerpoint/2010/main" val="5017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2BCB-5674-39E8-633E-003B70E1DE88}"/>
              </a:ext>
            </a:extLst>
          </p:cNvPr>
          <p:cNvSpPr>
            <a:spLocks noGrp="1"/>
          </p:cNvSpPr>
          <p:nvPr>
            <p:ph type="title"/>
          </p:nvPr>
        </p:nvSpPr>
        <p:spPr/>
        <p:txBody>
          <a:bodyPr/>
          <a:lstStyle/>
          <a:p>
            <a:r>
              <a:rPr lang="en-US" dirty="0"/>
              <a:t>Offline algorithm-analysis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41EF82-5184-3561-D9BD-E55ED530F4EA}"/>
                  </a:ext>
                </a:extLst>
              </p:cNvPr>
              <p:cNvSpPr>
                <a:spLocks noGrp="1"/>
              </p:cNvSpPr>
              <p:nvPr>
                <p:ph idx="1"/>
              </p:nvPr>
            </p:nvSpPr>
            <p:spPr>
              <a:xfrm>
                <a:off x="677334" y="2160589"/>
                <a:ext cx="8596668" cy="4561053"/>
              </a:xfrm>
            </p:spPr>
            <p:txBody>
              <a:bodyPr/>
              <a:lstStyle/>
              <a:p>
                <a:r>
                  <a:rPr lang="en-US" b="1" dirty="0"/>
                  <a:t>Phase 1:</a:t>
                </a:r>
                <a:r>
                  <a:rPr lang="en-US" dirty="0"/>
                  <a:t> is proportional to the number of facets that were created at the previous step. The total cost of phase 1 over all the algorithm is dominated by the total facets created.</a:t>
                </a:r>
              </a:p>
              <a:p>
                <a:r>
                  <a:rPr lang="en-US" b="1" dirty="0"/>
                  <a:t>Phase 2: </a:t>
                </a:r>
                <a:r>
                  <a:rPr lang="en-US" dirty="0"/>
                  <a:t>at each step </a:t>
                </a:r>
                <a14:m>
                  <m:oMath xmlns:m="http://schemas.openxmlformats.org/officeDocument/2006/math">
                    <m:r>
                      <a:rPr lang="en-US" b="0" i="1" smtClean="0">
                        <a:latin typeface="Cambria Math" panose="02040503050406030204" pitchFamily="18" charset="0"/>
                      </a:rPr>
                      <m:t>𝑖</m:t>
                    </m:r>
                  </m:oMath>
                </a14:m>
                <a:r>
                  <a:rPr lang="en-US" b="1" dirty="0"/>
                  <a:t>, </a:t>
                </a:r>
                <a:r>
                  <a:rPr lang="en-US" dirty="0"/>
                  <a:t>it is proportional to the number of red facets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b="1" dirty="0"/>
                  <a:t> </a:t>
                </a:r>
                <a:r>
                  <a:rPr lang="en-US" dirty="0"/>
                  <a:t>and their incidences.</a:t>
                </a:r>
              </a:p>
              <a:p>
                <a:r>
                  <a:rPr lang="en-US" b="1" dirty="0"/>
                  <a:t>Phase 3:</a:t>
                </a:r>
                <a:r>
                  <a:rPr lang="en-US" dirty="0"/>
                  <a:t> is proportional to the number of incidences between red or purple faces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𝔸</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b="1" dirty="0"/>
                  <a:t>.</a:t>
                </a:r>
              </a:p>
              <a:p>
                <a:r>
                  <a:rPr lang="en-US" b="1" dirty="0"/>
                  <a:t>Phase 4:</a:t>
                </a:r>
                <a:r>
                  <a:rPr lang="en-US" dirty="0"/>
                  <a:t> is proportional  to the total number of red faces and their incidences, plus the number of purple faces and of their incidences to purple faces.</a:t>
                </a:r>
              </a:p>
              <a:p>
                <a:r>
                  <a:rPr lang="en-US" b="1" dirty="0"/>
                  <a:t>Overall:</a:t>
                </a:r>
                <a:r>
                  <a:rPr lang="en-US" dirty="0"/>
                  <a:t> from this analysis one can understand that the complexity of the algorithm is proportional to the changes that are made upon the incidence graph.</a:t>
                </a:r>
                <a:endParaRPr lang="en-US" b="1" dirty="0"/>
              </a:p>
            </p:txBody>
          </p:sp>
        </mc:Choice>
        <mc:Fallback xmlns="">
          <p:sp>
            <p:nvSpPr>
              <p:cNvPr id="3" name="Content Placeholder 2">
                <a:extLst>
                  <a:ext uri="{FF2B5EF4-FFF2-40B4-BE49-F238E27FC236}">
                    <a16:creationId xmlns:a16="http://schemas.microsoft.com/office/drawing/2014/main" id="{6E41EF82-5184-3561-D9BD-E55ED530F4EA}"/>
                  </a:ext>
                </a:extLst>
              </p:cNvPr>
              <p:cNvSpPr>
                <a:spLocks noGrp="1" noRot="1" noChangeAspect="1" noMove="1" noResize="1" noEditPoints="1" noAdjustHandles="1" noChangeArrowheads="1" noChangeShapeType="1" noTextEdit="1"/>
              </p:cNvSpPr>
              <p:nvPr>
                <p:ph idx="1"/>
              </p:nvPr>
            </p:nvSpPr>
            <p:spPr>
              <a:xfrm>
                <a:off x="677334" y="2160589"/>
                <a:ext cx="8596668" cy="4561053"/>
              </a:xfrm>
              <a:blipFill>
                <a:blip r:embed="rId2"/>
                <a:stretch>
                  <a:fillRect l="-142" t="-801" r="-1277"/>
                </a:stretch>
              </a:blipFill>
            </p:spPr>
            <p:txBody>
              <a:bodyPr/>
              <a:lstStyle/>
              <a:p>
                <a:r>
                  <a:rPr lang="en-US">
                    <a:noFill/>
                  </a:rPr>
                  <a:t> </a:t>
                </a:r>
              </a:p>
            </p:txBody>
          </p:sp>
        </mc:Fallback>
      </mc:AlternateContent>
    </p:spTree>
    <p:extLst>
      <p:ext uri="{BB962C8B-B14F-4D97-AF65-F5344CB8AC3E}">
        <p14:creationId xmlns:p14="http://schemas.microsoft.com/office/powerpoint/2010/main" val="880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6122-D946-30CE-9C73-1D0A1DEEF8DA}"/>
              </a:ext>
            </a:extLst>
          </p:cNvPr>
          <p:cNvSpPr>
            <a:spLocks noGrp="1"/>
          </p:cNvSpPr>
          <p:nvPr>
            <p:ph type="title"/>
          </p:nvPr>
        </p:nvSpPr>
        <p:spPr/>
        <p:txBody>
          <a:bodyPr/>
          <a:lstStyle/>
          <a:p>
            <a:r>
              <a:rPr lang="en-US" dirty="0"/>
              <a:t>Reminder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1EBB2D-A2E1-E461-3B98-45B25830B040}"/>
                  </a:ext>
                </a:extLst>
              </p:cNvPr>
              <p:cNvSpPr>
                <a:spLocks noGrp="1"/>
              </p:cNvSpPr>
              <p:nvPr>
                <p:ph idx="1"/>
              </p:nvPr>
            </p:nvSpPr>
            <p:spPr/>
            <p:txBody>
              <a:bodyPr/>
              <a:lstStyle/>
              <a:p>
                <a:r>
                  <a:rPr lang="en-US" dirty="0"/>
                  <a:t>Given </a:t>
                </a:r>
                <a14:m>
                  <m:oMath xmlns:m="http://schemas.openxmlformats.org/officeDocument/2006/math">
                    <m:r>
                      <a:rPr lang="en-US" b="0" i="1" smtClean="0">
                        <a:latin typeface="Cambria Math" panose="02040503050406030204" pitchFamily="18" charset="0"/>
                      </a:rPr>
                      <m:t>𝑛</m:t>
                    </m:r>
                  </m:oMath>
                </a14:m>
                <a:r>
                  <a:rPr lang="en-US" dirty="0"/>
                  <a:t> points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𝑑</m:t>
                        </m:r>
                      </m:sup>
                    </m:sSup>
                  </m:oMath>
                </a14:m>
                <a:r>
                  <a:rPr lang="en-US" b="0" dirty="0"/>
                  <a:t>, the convex hull is defined to be the smallest convex set that contains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m:rPr>
                        <m:lit/>
                      </m:rPr>
                      <a:rPr lang="en-US" b="0" i="1" smtClean="0">
                        <a:latin typeface="Cambria Math" panose="02040503050406030204" pitchFamily="18" charset="0"/>
                      </a:rPr>
                      <m:t>}</m:t>
                    </m:r>
                  </m:oMath>
                </a14:m>
                <a:r>
                  <a:rPr lang="en-US" b="0" dirty="0"/>
                  <a:t>.</a:t>
                </a:r>
              </a:p>
              <a:p>
                <a:endParaRPr lang="en-US" dirty="0"/>
              </a:p>
              <a:p>
                <a:endParaRPr lang="en-US" b="0" dirty="0"/>
              </a:p>
              <a:p>
                <a:r>
                  <a:rPr lang="en-US" dirty="0"/>
                  <a:t>In the previous course we saw how to compute the convex hull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b="0" dirty="0"/>
                  <a:t>.</a:t>
                </a:r>
              </a:p>
              <a:p>
                <a:endParaRPr lang="en-US" dirty="0"/>
              </a:p>
            </p:txBody>
          </p:sp>
        </mc:Choice>
        <mc:Fallback xmlns="">
          <p:sp>
            <p:nvSpPr>
              <p:cNvPr id="3" name="Content Placeholder 2">
                <a:extLst>
                  <a:ext uri="{FF2B5EF4-FFF2-40B4-BE49-F238E27FC236}">
                    <a16:creationId xmlns:a16="http://schemas.microsoft.com/office/drawing/2014/main" id="{D21EBB2D-A2E1-E461-3B98-45B25830B040}"/>
                  </a:ext>
                </a:extLst>
              </p:cNvPr>
              <p:cNvSpPr>
                <a:spLocks noGrp="1" noRot="1" noChangeAspect="1" noMove="1" noResize="1" noEditPoints="1" noAdjustHandles="1" noChangeArrowheads="1" noChangeShapeType="1" noTextEdit="1"/>
              </p:cNvSpPr>
              <p:nvPr>
                <p:ph idx="1"/>
              </p:nvPr>
            </p:nvSpPr>
            <p:spPr>
              <a:blipFill>
                <a:blip r:embed="rId2"/>
                <a:stretch>
                  <a:fillRect l="-142" t="-785"/>
                </a:stretch>
              </a:blipFill>
            </p:spPr>
            <p:txBody>
              <a:bodyPr/>
              <a:lstStyle/>
              <a:p>
                <a:r>
                  <a:rPr lang="en-US">
                    <a:noFill/>
                  </a:rPr>
                  <a:t> </a:t>
                </a:r>
              </a:p>
            </p:txBody>
          </p:sp>
        </mc:Fallback>
      </mc:AlternateContent>
    </p:spTree>
    <p:extLst>
      <p:ext uri="{BB962C8B-B14F-4D97-AF65-F5344CB8AC3E}">
        <p14:creationId xmlns:p14="http://schemas.microsoft.com/office/powerpoint/2010/main" val="4358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B8B3-D979-C513-DF73-C57744D2FEF4}"/>
              </a:ext>
            </a:extLst>
          </p:cNvPr>
          <p:cNvSpPr>
            <a:spLocks noGrp="1"/>
          </p:cNvSpPr>
          <p:nvPr>
            <p:ph type="title"/>
          </p:nvPr>
        </p:nvSpPr>
        <p:spPr/>
        <p:txBody>
          <a:bodyPr/>
          <a:lstStyle/>
          <a:p>
            <a:r>
              <a:rPr lang="en-US" dirty="0"/>
              <a:t>Offline algorithm-analysis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531136-24EF-5ED7-E943-86DC32DFC983}"/>
                  </a:ext>
                </a:extLst>
              </p:cNvPr>
              <p:cNvSpPr>
                <a:spLocks noGrp="1"/>
              </p:cNvSpPr>
              <p:nvPr>
                <p:ph idx="1"/>
              </p:nvPr>
            </p:nvSpPr>
            <p:spPr/>
            <p:txBody>
              <a:bodyPr/>
              <a:lstStyle/>
              <a:p>
                <a:r>
                  <a:rPr lang="en-US" b="1" dirty="0"/>
                  <a:t>Lemma 5:</a:t>
                </a:r>
                <a:r>
                  <a:rPr lang="en-US" dirty="0"/>
                  <a:t> the number of faces and incidences created during the execution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d>
                              <m:dPr>
                                <m:begChr m:val="⌊"/>
                                <m:endChr m:val="⌋"/>
                                <m:ctrlPr>
                                  <a:rPr lang="en-US" b="0" i="1" smtClean="0">
                                    <a:latin typeface="Cambria Math" panose="02040503050406030204" pitchFamily="18" charset="0"/>
                                  </a:rPr>
                                </m:ctrlPr>
                              </m:dPr>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2</m:t>
                                        </m:r>
                                      </m:den>
                                    </m:f>
                                  </m:e>
                                </m:box>
                              </m:e>
                            </m:d>
                          </m:sup>
                        </m:sSup>
                      </m:e>
                    </m:d>
                  </m:oMath>
                </a14:m>
                <a:r>
                  <a:rPr lang="en-US" dirty="0"/>
                  <a:t>.</a:t>
                </a:r>
              </a:p>
              <a:p>
                <a:endParaRPr lang="en-US" b="1" dirty="0"/>
              </a:p>
              <a:p>
                <a:r>
                  <a:rPr lang="en-US" b="1" dirty="0"/>
                  <a:t>Theorem:</a:t>
                </a:r>
                <a:r>
                  <a:rPr lang="en-US" dirty="0"/>
                  <a:t> The incremental algorithm that builds the convex hull of </a:t>
                </a:r>
                <a14:m>
                  <m:oMath xmlns:m="http://schemas.openxmlformats.org/officeDocument/2006/math">
                    <m:r>
                      <a:rPr lang="en-US" b="0" i="1" smtClean="0">
                        <a:latin typeface="Cambria Math" panose="02040503050406030204" pitchFamily="18" charset="0"/>
                      </a:rPr>
                      <m:t>𝑛</m:t>
                    </m:r>
                  </m:oMath>
                </a14:m>
                <a:r>
                  <a:rPr lang="en-US" b="1" dirty="0"/>
                  <a:t> </a:t>
                </a:r>
                <a:r>
                  <a:rPr lang="en-US" dirty="0"/>
                  <a:t>points in </a:t>
                </a:r>
                <a14:m>
                  <m:oMath xmlns:m="http://schemas.openxmlformats.org/officeDocument/2006/math">
                    <m:r>
                      <a:rPr lang="en-US" b="0" i="1" smtClean="0">
                        <a:latin typeface="Cambria Math" panose="02040503050406030204" pitchFamily="18" charset="0"/>
                      </a:rPr>
                      <m:t>𝑑</m:t>
                    </m:r>
                  </m:oMath>
                </a14:m>
                <a:r>
                  <a:rPr lang="en-US" b="1" dirty="0"/>
                  <a:t> </a:t>
                </a:r>
                <a:r>
                  <a:rPr lang="en-US" dirty="0"/>
                  <a:t>dimensions in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𝑛𝑙𝑜𝑔𝑛</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2</m:t>
                                        </m:r>
                                      </m:den>
                                    </m:f>
                                  </m:e>
                                </m:box>
                              </m:e>
                            </m:d>
                          </m:sup>
                        </m:sSup>
                      </m:e>
                    </m:d>
                  </m:oMath>
                </a14:m>
                <a:r>
                  <a:rPr lang="en-US" dirty="0"/>
                  <a:t> and storage</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box>
                              </m:e>
                            </m:d>
                          </m:sup>
                        </m:sSup>
                      </m:e>
                    </m:d>
                    <m:r>
                      <a:rPr lang="en-US" b="0" i="0" smtClean="0">
                        <a:latin typeface="Cambria Math" panose="02040503050406030204" pitchFamily="18" charset="0"/>
                      </a:rPr>
                      <m:t>.</m:t>
                    </m:r>
                  </m:oMath>
                </a14:m>
                <a:endParaRPr lang="en-US" b="1" dirty="0"/>
              </a:p>
            </p:txBody>
          </p:sp>
        </mc:Choice>
        <mc:Fallback xmlns="">
          <p:sp>
            <p:nvSpPr>
              <p:cNvPr id="3" name="Content Placeholder 2">
                <a:extLst>
                  <a:ext uri="{FF2B5EF4-FFF2-40B4-BE49-F238E27FC236}">
                    <a16:creationId xmlns:a16="http://schemas.microsoft.com/office/drawing/2014/main" id="{DA531136-24EF-5ED7-E943-86DC32DFC983}"/>
                  </a:ext>
                </a:extLst>
              </p:cNvPr>
              <p:cNvSpPr>
                <a:spLocks noGrp="1" noRot="1" noChangeAspect="1" noMove="1" noResize="1" noEditPoints="1" noAdjustHandles="1" noChangeArrowheads="1" noChangeShapeType="1" noTextEdit="1"/>
              </p:cNvSpPr>
              <p:nvPr>
                <p:ph idx="1"/>
              </p:nvPr>
            </p:nvSpPr>
            <p:spPr>
              <a:blipFill>
                <a:blip r:embed="rId2"/>
                <a:stretch>
                  <a:fillRect l="-142" t="-942" r="-1418"/>
                </a:stretch>
              </a:blipFill>
            </p:spPr>
            <p:txBody>
              <a:bodyPr/>
              <a:lstStyle/>
              <a:p>
                <a:r>
                  <a:rPr lang="en-US">
                    <a:noFill/>
                  </a:rPr>
                  <a:t> </a:t>
                </a:r>
              </a:p>
            </p:txBody>
          </p:sp>
        </mc:Fallback>
      </mc:AlternateContent>
    </p:spTree>
    <p:extLst>
      <p:ext uri="{BB962C8B-B14F-4D97-AF65-F5344CB8AC3E}">
        <p14:creationId xmlns:p14="http://schemas.microsoft.com/office/powerpoint/2010/main" val="35840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dirty="0"/>
              <a:t>The incremental method</a:t>
            </a:r>
          </a:p>
          <a:p>
            <a:pPr lvl="1"/>
            <a:r>
              <a:rPr lang="en-US" dirty="0"/>
              <a:t>Geometric properties</a:t>
            </a:r>
          </a:p>
          <a:p>
            <a:pPr lvl="1"/>
            <a:r>
              <a:rPr lang="en-US" dirty="0"/>
              <a:t>Offline algorithm</a:t>
            </a:r>
          </a:p>
          <a:p>
            <a:pPr lvl="1"/>
            <a:r>
              <a:rPr lang="en-US" b="1" i="1" u="sng" dirty="0"/>
              <a:t>Online algorithm</a:t>
            </a:r>
          </a:p>
          <a:p>
            <a:r>
              <a:rPr lang="en-US" dirty="0"/>
              <a:t>Conclusion </a:t>
            </a:r>
          </a:p>
          <a:p>
            <a:endParaRPr lang="en-US" dirty="0"/>
          </a:p>
        </p:txBody>
      </p:sp>
    </p:spTree>
    <p:extLst>
      <p:ext uri="{BB962C8B-B14F-4D97-AF65-F5344CB8AC3E}">
        <p14:creationId xmlns:p14="http://schemas.microsoft.com/office/powerpoint/2010/main" val="105794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36AE-EEFC-AC65-DB2E-263B141B51FF}"/>
              </a:ext>
            </a:extLst>
          </p:cNvPr>
          <p:cNvSpPr>
            <a:spLocks noGrp="1"/>
          </p:cNvSpPr>
          <p:nvPr>
            <p:ph type="title"/>
          </p:nvPr>
        </p:nvSpPr>
        <p:spPr/>
        <p:txBody>
          <a:bodyPr/>
          <a:lstStyle/>
          <a:p>
            <a:r>
              <a:rPr lang="en-US" dirty="0"/>
              <a:t>Online algorithm</a:t>
            </a:r>
          </a:p>
        </p:txBody>
      </p:sp>
      <p:sp>
        <p:nvSpPr>
          <p:cNvPr id="3" name="Content Placeholder 2">
            <a:extLst>
              <a:ext uri="{FF2B5EF4-FFF2-40B4-BE49-F238E27FC236}">
                <a16:creationId xmlns:a16="http://schemas.microsoft.com/office/drawing/2014/main" id="{D0AA4176-918F-6173-DBE3-526855E5B6AB}"/>
              </a:ext>
            </a:extLst>
          </p:cNvPr>
          <p:cNvSpPr>
            <a:spLocks noGrp="1"/>
          </p:cNvSpPr>
          <p:nvPr>
            <p:ph idx="1"/>
          </p:nvPr>
        </p:nvSpPr>
        <p:spPr/>
        <p:txBody>
          <a:bodyPr/>
          <a:lstStyle/>
          <a:p>
            <a:r>
              <a:rPr lang="en-US" dirty="0"/>
              <a:t>The algorithm that was presented was offline.</a:t>
            </a:r>
          </a:p>
          <a:p>
            <a:pPr marL="0" indent="0">
              <a:buNone/>
            </a:pPr>
            <a:endParaRPr lang="en-US" dirty="0"/>
          </a:p>
          <a:p>
            <a:endParaRPr lang="en-US" dirty="0"/>
          </a:p>
          <a:p>
            <a:r>
              <a:rPr lang="en-US" dirty="0"/>
              <a:t>We would like to construct a on-line algorithm.</a:t>
            </a:r>
          </a:p>
          <a:p>
            <a:endParaRPr lang="en-US" dirty="0"/>
          </a:p>
          <a:p>
            <a:endParaRPr lang="en-US" dirty="0"/>
          </a:p>
          <a:p>
            <a:r>
              <a:rPr lang="en-US" dirty="0"/>
              <a:t>We will use the randomized technique which we are already familiar with.</a:t>
            </a:r>
          </a:p>
        </p:txBody>
      </p:sp>
    </p:spTree>
    <p:extLst>
      <p:ext uri="{BB962C8B-B14F-4D97-AF65-F5344CB8AC3E}">
        <p14:creationId xmlns:p14="http://schemas.microsoft.com/office/powerpoint/2010/main" val="4312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FF8-DB70-03C6-4E2B-A4CAC2E2511B}"/>
              </a:ext>
            </a:extLst>
          </p:cNvPr>
          <p:cNvSpPr>
            <a:spLocks noGrp="1"/>
          </p:cNvSpPr>
          <p:nvPr>
            <p:ph type="title"/>
          </p:nvPr>
        </p:nvSpPr>
        <p:spPr/>
        <p:txBody>
          <a:bodyPr/>
          <a:lstStyle/>
          <a:p>
            <a:r>
              <a:rPr lang="en-US" dirty="0"/>
              <a:t>Online algorithm-Formalization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03004C-BD1F-EC5D-DE5D-EF407F61FBFF}"/>
                  </a:ext>
                </a:extLst>
              </p:cNvPr>
              <p:cNvSpPr>
                <a:spLocks noGrp="1"/>
              </p:cNvSpPr>
              <p:nvPr>
                <p:ph idx="1"/>
              </p:nvPr>
            </p:nvSpPr>
            <p:spPr>
              <a:xfrm>
                <a:off x="677334" y="2160589"/>
                <a:ext cx="8596668" cy="4515982"/>
              </a:xfrm>
            </p:spPr>
            <p:txBody>
              <a:bodyPr/>
              <a:lstStyle/>
              <a:p>
                <a:r>
                  <a:rPr lang="en-US" dirty="0"/>
                  <a:t>The objects are the points.</a:t>
                </a:r>
              </a:p>
              <a:p>
                <a:pPr marL="0" indent="0">
                  <a:buNone/>
                </a:pPr>
                <a:endParaRPr lang="en-US" dirty="0"/>
              </a:p>
              <a:p>
                <a:r>
                  <a:rPr lang="en-US" dirty="0"/>
                  <a:t>A region is the union of two open half-spaces made from the points in the following construction.</a:t>
                </a:r>
              </a:p>
              <a:p>
                <a:r>
                  <a:rPr lang="en-US" dirty="0"/>
                  <a:t>Let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𝑑</m:t>
                        </m:r>
                      </m:sub>
                    </m:sSub>
                    <m:r>
                      <m:rPr>
                        <m:lit/>
                      </m:rPr>
                      <a:rPr lang="en-US" b="0" i="1" smtClean="0">
                        <a:latin typeface="Cambria Math" panose="02040503050406030204" pitchFamily="18" charset="0"/>
                      </a:rPr>
                      <m:t>}</m:t>
                    </m:r>
                  </m:oMath>
                </a14:m>
                <a:r>
                  <a:rPr lang="en-US" dirty="0"/>
                  <a:t> a tuple of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points in general position.</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𝑑</m:t>
                        </m:r>
                      </m:sub>
                    </m:sSub>
                  </m:oMath>
                </a14:m>
                <a:r>
                  <a:rPr lang="en-US" dirty="0"/>
                  <a:t> the hyperplane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points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analogically.</a:t>
                </a:r>
              </a:p>
              <a:p>
                <a:r>
                  <a:rPr lang="en-US" dirty="0"/>
                  <a:t>We denote with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𝑑</m:t>
                        </m:r>
                      </m:sub>
                      <m:sup>
                        <m:r>
                          <a:rPr lang="en-US" b="0" i="1" smtClean="0">
                            <a:latin typeface="Cambria Math" panose="02040503050406030204" pitchFamily="18" charset="0"/>
                          </a:rPr>
                          <m:t>−</m:t>
                        </m:r>
                      </m:sup>
                    </m:sSubSup>
                  </m:oMath>
                </a14:m>
                <a:r>
                  <a:rPr lang="en-US" dirty="0"/>
                  <a:t> the half space that does not contain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oMath>
                </a14:m>
                <a:r>
                  <a:rPr lang="en-US" dirty="0"/>
                  <a:t> analogically.</a:t>
                </a:r>
              </a:p>
              <a:p>
                <a:r>
                  <a:rPr lang="en-US" dirty="0"/>
                  <a:t>The region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𝑑</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0</m:t>
                        </m:r>
                      </m:sub>
                      <m:sup>
                        <m:r>
                          <a:rPr lang="en-US" b="0" i="1" smtClean="0">
                            <a:latin typeface="Cambria Math" panose="02040503050406030204" pitchFamily="18" charset="0"/>
                          </a:rPr>
                          <m:t>−</m:t>
                        </m:r>
                      </m:sup>
                    </m:sSubSup>
                  </m:oMath>
                </a14:m>
                <a:r>
                  <a:rPr lang="en-US" dirty="0"/>
                  <a:t>.</a:t>
                </a:r>
              </a:p>
              <a:p>
                <a:endParaRPr lang="en-US" dirty="0"/>
              </a:p>
              <a:p>
                <a:r>
                  <a:rPr lang="en-US" dirty="0"/>
                  <a:t>A point conflicts a region if it belongs to the region.</a:t>
                </a:r>
              </a:p>
              <a:p>
                <a:endParaRPr lang="en-US" dirty="0"/>
              </a:p>
            </p:txBody>
          </p:sp>
        </mc:Choice>
        <mc:Fallback xmlns="">
          <p:sp>
            <p:nvSpPr>
              <p:cNvPr id="3" name="Content Placeholder 2">
                <a:extLst>
                  <a:ext uri="{FF2B5EF4-FFF2-40B4-BE49-F238E27FC236}">
                    <a16:creationId xmlns:a16="http://schemas.microsoft.com/office/drawing/2014/main" id="{9A03004C-BD1F-EC5D-DE5D-EF407F61FBFF}"/>
                  </a:ext>
                </a:extLst>
              </p:cNvPr>
              <p:cNvSpPr>
                <a:spLocks noGrp="1" noRot="1" noChangeAspect="1" noMove="1" noResize="1" noEditPoints="1" noAdjustHandles="1" noChangeArrowheads="1" noChangeShapeType="1" noTextEdit="1"/>
              </p:cNvSpPr>
              <p:nvPr>
                <p:ph idx="1"/>
              </p:nvPr>
            </p:nvSpPr>
            <p:spPr>
              <a:xfrm>
                <a:off x="677334" y="2160589"/>
                <a:ext cx="8596668" cy="4515982"/>
              </a:xfrm>
              <a:blipFill>
                <a:blip r:embed="rId2"/>
                <a:stretch>
                  <a:fillRect l="-142" t="-810"/>
                </a:stretch>
              </a:blipFill>
            </p:spPr>
            <p:txBody>
              <a:bodyPr/>
              <a:lstStyle/>
              <a:p>
                <a:r>
                  <a:rPr lang="en-US">
                    <a:noFill/>
                  </a:rPr>
                  <a:t> </a:t>
                </a:r>
              </a:p>
            </p:txBody>
          </p:sp>
        </mc:Fallback>
      </mc:AlternateContent>
    </p:spTree>
    <p:extLst>
      <p:ext uri="{BB962C8B-B14F-4D97-AF65-F5344CB8AC3E}">
        <p14:creationId xmlns:p14="http://schemas.microsoft.com/office/powerpoint/2010/main" val="11351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3AE4-70DB-1F91-FCB3-3207B777A7B6}"/>
              </a:ext>
            </a:extLst>
          </p:cNvPr>
          <p:cNvSpPr>
            <a:spLocks noGrp="1"/>
          </p:cNvSpPr>
          <p:nvPr>
            <p:ph type="title"/>
          </p:nvPr>
        </p:nvSpPr>
        <p:spPr/>
        <p:txBody>
          <a:bodyPr/>
          <a:lstStyle/>
          <a:p>
            <a:r>
              <a:rPr lang="en-US" dirty="0"/>
              <a:t>Online algorithm-Example for a region in 2d</a:t>
            </a:r>
          </a:p>
        </p:txBody>
      </p:sp>
      <p:grpSp>
        <p:nvGrpSpPr>
          <p:cNvPr id="4" name="Group 3">
            <a:extLst>
              <a:ext uri="{FF2B5EF4-FFF2-40B4-BE49-F238E27FC236}">
                <a16:creationId xmlns:a16="http://schemas.microsoft.com/office/drawing/2014/main" id="{7C34CCC3-1106-5021-F7EB-94DC3C41E8AB}"/>
              </a:ext>
            </a:extLst>
          </p:cNvPr>
          <p:cNvGrpSpPr/>
          <p:nvPr/>
        </p:nvGrpSpPr>
        <p:grpSpPr>
          <a:xfrm>
            <a:off x="3269536" y="2255235"/>
            <a:ext cx="2826464" cy="3993165"/>
            <a:chOff x="2630907" y="5934606"/>
            <a:chExt cx="2826464" cy="3993165"/>
          </a:xfrm>
        </p:grpSpPr>
        <p:sp>
          <p:nvSpPr>
            <p:cNvPr id="5" name="Oval 4">
              <a:extLst>
                <a:ext uri="{FF2B5EF4-FFF2-40B4-BE49-F238E27FC236}">
                  <a16:creationId xmlns:a16="http://schemas.microsoft.com/office/drawing/2014/main" id="{9112E4CE-F25C-F92D-6251-3E923150E31C}"/>
                </a:ext>
              </a:extLst>
            </p:cNvPr>
            <p:cNvSpPr/>
            <p:nvPr/>
          </p:nvSpPr>
          <p:spPr>
            <a:xfrm>
              <a:off x="3192379" y="7459579"/>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9AF80EC-95FF-162C-0DA3-98095A9C6168}"/>
                </a:ext>
              </a:extLst>
            </p:cNvPr>
            <p:cNvSpPr/>
            <p:nvPr/>
          </p:nvSpPr>
          <p:spPr>
            <a:xfrm>
              <a:off x="4259179" y="7459578"/>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992DA98-F476-FCFA-4B93-AC0004407906}"/>
                </a:ext>
              </a:extLst>
            </p:cNvPr>
            <p:cNvSpPr/>
            <p:nvPr/>
          </p:nvSpPr>
          <p:spPr>
            <a:xfrm>
              <a:off x="3633537" y="8349915"/>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2D0A2B6-7E04-7074-71E0-10C3A12D8C3E}"/>
                </a:ext>
              </a:extLst>
            </p:cNvPr>
            <p:cNvCxnSpPr>
              <a:cxnSpLocks/>
            </p:cNvCxnSpPr>
            <p:nvPr/>
          </p:nvCxnSpPr>
          <p:spPr>
            <a:xfrm>
              <a:off x="2630907" y="6305302"/>
              <a:ext cx="1756609" cy="351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CC4B88-F39D-81A6-B1AF-671CEF7314DE}"/>
                </a:ext>
              </a:extLst>
            </p:cNvPr>
            <p:cNvCxnSpPr>
              <a:cxnSpLocks/>
            </p:cNvCxnSpPr>
            <p:nvPr/>
          </p:nvCxnSpPr>
          <p:spPr>
            <a:xfrm flipH="1">
              <a:off x="2630907" y="5934606"/>
              <a:ext cx="2826464" cy="399316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8" name="Ink 17">
                <a:extLst>
                  <a:ext uri="{FF2B5EF4-FFF2-40B4-BE49-F238E27FC236}">
                    <a16:creationId xmlns:a16="http://schemas.microsoft.com/office/drawing/2014/main" id="{6818930F-0A61-3AF2-AFA0-5138E2A04047}"/>
                  </a:ext>
                </a:extLst>
              </p14:cNvPr>
              <p14:cNvContentPartPr/>
              <p14:nvPr/>
            </p14:nvContentPartPr>
            <p14:xfrm>
              <a:off x="1348783" y="2741840"/>
              <a:ext cx="7405200" cy="4008600"/>
            </p14:xfrm>
          </p:contentPart>
        </mc:Choice>
        <mc:Fallback xmlns="">
          <p:pic>
            <p:nvPicPr>
              <p:cNvPr id="18" name="Ink 17">
                <a:extLst>
                  <a:ext uri="{FF2B5EF4-FFF2-40B4-BE49-F238E27FC236}">
                    <a16:creationId xmlns:a16="http://schemas.microsoft.com/office/drawing/2014/main" id="{6818930F-0A61-3AF2-AFA0-5138E2A04047}"/>
                  </a:ext>
                </a:extLst>
              </p:cNvPr>
              <p:cNvPicPr/>
              <p:nvPr/>
            </p:nvPicPr>
            <p:blipFill>
              <a:blip r:embed="rId3"/>
              <a:stretch>
                <a:fillRect/>
              </a:stretch>
            </p:blipFill>
            <p:spPr>
              <a:xfrm>
                <a:off x="1286143" y="2678840"/>
                <a:ext cx="7530840" cy="4134240"/>
              </a:xfrm>
              <a:prstGeom prst="rect">
                <a:avLst/>
              </a:prstGeom>
            </p:spPr>
          </p:pic>
        </mc:Fallback>
      </mc:AlternateContent>
      <p:grpSp>
        <p:nvGrpSpPr>
          <p:cNvPr id="21" name="Group 20">
            <a:extLst>
              <a:ext uri="{FF2B5EF4-FFF2-40B4-BE49-F238E27FC236}">
                <a16:creationId xmlns:a16="http://schemas.microsoft.com/office/drawing/2014/main" id="{7A0C8A9E-FF87-E62F-6169-68E7EFB5FFBB}"/>
              </a:ext>
            </a:extLst>
          </p:cNvPr>
          <p:cNvGrpSpPr/>
          <p:nvPr/>
        </p:nvGrpSpPr>
        <p:grpSpPr>
          <a:xfrm>
            <a:off x="8495529" y="2372508"/>
            <a:ext cx="1115731" cy="559378"/>
            <a:chOff x="8495529" y="2372508"/>
            <a:chExt cx="1115731" cy="559378"/>
          </a:xfrm>
        </p:grpSpPr>
        <p:sp>
          <p:nvSpPr>
            <p:cNvPr id="19" name="Oval 18">
              <a:extLst>
                <a:ext uri="{FF2B5EF4-FFF2-40B4-BE49-F238E27FC236}">
                  <a16:creationId xmlns:a16="http://schemas.microsoft.com/office/drawing/2014/main" id="{CBAC1A83-408D-7B1C-B80C-CEB172807A4A}"/>
                </a:ext>
              </a:extLst>
            </p:cNvPr>
            <p:cNvSpPr/>
            <p:nvPr/>
          </p:nvSpPr>
          <p:spPr>
            <a:xfrm>
              <a:off x="8926286" y="2741840"/>
              <a:ext cx="159657" cy="190046"/>
            </a:xfrm>
            <a:prstGeom prst="ellipse">
              <a:avLst/>
            </a:prstGeom>
            <a:solidFill>
              <a:srgbClr val="0070C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6F2C58-C520-5AD4-BEEF-7C100FB2B774}"/>
                </a:ext>
              </a:extLst>
            </p:cNvPr>
            <p:cNvSpPr txBox="1"/>
            <p:nvPr/>
          </p:nvSpPr>
          <p:spPr>
            <a:xfrm>
              <a:off x="8495529" y="2372508"/>
              <a:ext cx="1115731" cy="369332"/>
            </a:xfrm>
            <a:prstGeom prst="rect">
              <a:avLst/>
            </a:prstGeom>
            <a:noFill/>
          </p:spPr>
          <p:txBody>
            <a:bodyPr wrap="square" rtlCol="0">
              <a:spAutoFit/>
            </a:bodyPr>
            <a:lstStyle/>
            <a:p>
              <a:r>
                <a:rPr lang="en-US" dirty="0"/>
                <a:t>conflict</a:t>
              </a:r>
            </a:p>
          </p:txBody>
        </p:sp>
      </p:grpSp>
    </p:spTree>
    <p:extLst>
      <p:ext uri="{BB962C8B-B14F-4D97-AF65-F5344CB8AC3E}">
        <p14:creationId xmlns:p14="http://schemas.microsoft.com/office/powerpoint/2010/main" val="28311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2000" fill="hold"/>
                                        <p:tgtEl>
                                          <p:spTgt spid="18"/>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FD57-C8E5-D753-C38D-CE8F515C2CAA}"/>
              </a:ext>
            </a:extLst>
          </p:cNvPr>
          <p:cNvSpPr>
            <a:spLocks noGrp="1"/>
          </p:cNvSpPr>
          <p:nvPr>
            <p:ph type="title"/>
          </p:nvPr>
        </p:nvSpPr>
        <p:spPr/>
        <p:txBody>
          <a:bodyPr/>
          <a:lstStyle/>
          <a:p>
            <a:r>
              <a:rPr lang="en-US" dirty="0"/>
              <a:t>Online algorithm-Formalization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7C849A-1149-5673-E9D5-235BBEA32BCE}"/>
                  </a:ext>
                </a:extLst>
              </p:cNvPr>
              <p:cNvSpPr>
                <a:spLocks noGrp="1"/>
              </p:cNvSpPr>
              <p:nvPr>
                <p:ph idx="1"/>
              </p:nvPr>
            </p:nvSpPr>
            <p:spPr/>
            <p:txBody>
              <a:bodyPr/>
              <a:lstStyle/>
              <a:p>
                <a:r>
                  <a:rPr lang="en-US" dirty="0"/>
                  <a:t>The convex hull of a set of </a:t>
                </a:r>
                <a14:m>
                  <m:oMath xmlns:m="http://schemas.openxmlformats.org/officeDocument/2006/math">
                    <m:r>
                      <a:rPr lang="en-US" b="0" i="1" smtClean="0">
                        <a:latin typeface="Cambria Math" panose="02040503050406030204" pitchFamily="18" charset="0"/>
                      </a:rPr>
                      <m:t>𝑛</m:t>
                    </m:r>
                  </m:oMath>
                </a14:m>
                <a:r>
                  <a:rPr lang="en-US" dirty="0"/>
                  <a:t> points can be described as the set of all regions without a conflict.</a:t>
                </a:r>
              </a:p>
              <a:p>
                <a:r>
                  <a:rPr lang="en-US" dirty="0"/>
                  <a:t>In fact, there is a bijection between those regions and the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-faces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a:p>
                <a:endParaRPr lang="en-US" dirty="0"/>
              </a:p>
              <a:p>
                <a:endParaRPr lang="en-US" dirty="0"/>
              </a:p>
              <a:p>
                <a:endParaRPr lang="en-US" dirty="0"/>
              </a:p>
              <a:p>
                <a:endParaRPr lang="en-US" dirty="0"/>
              </a:p>
              <a:p>
                <a:r>
                  <a:rPr lang="en-US" dirty="0"/>
                  <a:t>So, we can also get in efficient time the adjacency graph.</a:t>
                </a:r>
              </a:p>
            </p:txBody>
          </p:sp>
        </mc:Choice>
        <mc:Fallback xmlns="">
          <p:sp>
            <p:nvSpPr>
              <p:cNvPr id="3" name="Content Placeholder 2">
                <a:extLst>
                  <a:ext uri="{FF2B5EF4-FFF2-40B4-BE49-F238E27FC236}">
                    <a16:creationId xmlns:a16="http://schemas.microsoft.com/office/drawing/2014/main" id="{BF7C849A-1149-5673-E9D5-235BBEA32BCE}"/>
                  </a:ext>
                </a:extLst>
              </p:cNvPr>
              <p:cNvSpPr>
                <a:spLocks noGrp="1" noRot="1" noChangeAspect="1" noMove="1" noResize="1" noEditPoints="1" noAdjustHandles="1" noChangeArrowheads="1" noChangeShapeType="1" noTextEdit="1"/>
              </p:cNvSpPr>
              <p:nvPr>
                <p:ph idx="1"/>
              </p:nvPr>
            </p:nvSpPr>
            <p:spPr>
              <a:blipFill>
                <a:blip r:embed="rId3"/>
                <a:stretch>
                  <a:fillRect l="-142" t="-94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21DE48D-94E2-013C-7ECD-15B447880324}"/>
              </a:ext>
            </a:extLst>
          </p:cNvPr>
          <p:cNvGrpSpPr/>
          <p:nvPr/>
        </p:nvGrpSpPr>
        <p:grpSpPr>
          <a:xfrm>
            <a:off x="6749142" y="3280229"/>
            <a:ext cx="2322286" cy="2489200"/>
            <a:chOff x="2630907" y="5934606"/>
            <a:chExt cx="2826464" cy="3993165"/>
          </a:xfrm>
        </p:grpSpPr>
        <p:sp>
          <p:nvSpPr>
            <p:cNvPr id="5" name="Oval 4">
              <a:extLst>
                <a:ext uri="{FF2B5EF4-FFF2-40B4-BE49-F238E27FC236}">
                  <a16:creationId xmlns:a16="http://schemas.microsoft.com/office/drawing/2014/main" id="{DE389759-00C6-6C92-0499-3A034ABEEFF5}"/>
                </a:ext>
              </a:extLst>
            </p:cNvPr>
            <p:cNvSpPr/>
            <p:nvPr/>
          </p:nvSpPr>
          <p:spPr>
            <a:xfrm>
              <a:off x="3192379" y="7459579"/>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327336F-B13E-ADB2-F336-AE931FD0EFD5}"/>
                </a:ext>
              </a:extLst>
            </p:cNvPr>
            <p:cNvSpPr/>
            <p:nvPr/>
          </p:nvSpPr>
          <p:spPr>
            <a:xfrm>
              <a:off x="4259179" y="7459578"/>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1FDBA45-A240-B1F9-EB5E-D1A6EF0157E6}"/>
                </a:ext>
              </a:extLst>
            </p:cNvPr>
            <p:cNvSpPr/>
            <p:nvPr/>
          </p:nvSpPr>
          <p:spPr>
            <a:xfrm>
              <a:off x="3633537" y="8349915"/>
              <a:ext cx="128337" cy="17646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31728F8-9C61-98DF-70BD-0C61BBF3C679}"/>
                </a:ext>
              </a:extLst>
            </p:cNvPr>
            <p:cNvCxnSpPr>
              <a:cxnSpLocks/>
            </p:cNvCxnSpPr>
            <p:nvPr/>
          </p:nvCxnSpPr>
          <p:spPr>
            <a:xfrm>
              <a:off x="2630907" y="6305302"/>
              <a:ext cx="1756609" cy="351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5F7D43-7FFE-665D-011C-CF1572EC8432}"/>
                </a:ext>
              </a:extLst>
            </p:cNvPr>
            <p:cNvCxnSpPr>
              <a:cxnSpLocks/>
            </p:cNvCxnSpPr>
            <p:nvPr/>
          </p:nvCxnSpPr>
          <p:spPr>
            <a:xfrm flipH="1">
              <a:off x="2630907" y="5934606"/>
              <a:ext cx="2826464" cy="399316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89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18EC-2099-665C-50C1-3C18E1F371A3}"/>
              </a:ext>
            </a:extLst>
          </p:cNvPr>
          <p:cNvSpPr>
            <a:spLocks noGrp="1"/>
          </p:cNvSpPr>
          <p:nvPr>
            <p:ph type="title"/>
          </p:nvPr>
        </p:nvSpPr>
        <p:spPr/>
        <p:txBody>
          <a:bodyPr/>
          <a:lstStyle/>
          <a:p>
            <a:r>
              <a:rPr lang="en-US" dirty="0"/>
              <a:t>Online algorithm</a:t>
            </a:r>
          </a:p>
        </p:txBody>
      </p:sp>
      <p:sp>
        <p:nvSpPr>
          <p:cNvPr id="3" name="Content Placeholder 2">
            <a:extLst>
              <a:ext uri="{FF2B5EF4-FFF2-40B4-BE49-F238E27FC236}">
                <a16:creationId xmlns:a16="http://schemas.microsoft.com/office/drawing/2014/main" id="{75664B8C-8DFC-854F-6F69-D3F81451E741}"/>
              </a:ext>
            </a:extLst>
          </p:cNvPr>
          <p:cNvSpPr>
            <a:spLocks noGrp="1"/>
          </p:cNvSpPr>
          <p:nvPr>
            <p:ph idx="1"/>
          </p:nvPr>
        </p:nvSpPr>
        <p:spPr/>
        <p:txBody>
          <a:bodyPr/>
          <a:lstStyle/>
          <a:p>
            <a:r>
              <a:rPr lang="en-US" dirty="0"/>
              <a:t>The algorithm is incremental and is very similar to the offline.</a:t>
            </a:r>
          </a:p>
          <a:p>
            <a:endParaRPr lang="en-US" dirty="0"/>
          </a:p>
          <a:p>
            <a:r>
              <a:rPr lang="en-US" dirty="0"/>
              <a:t>In the offline we took advantage on the ability to sort the points.</a:t>
            </a:r>
          </a:p>
          <a:p>
            <a:endParaRPr lang="en-US" dirty="0"/>
          </a:p>
          <a:p>
            <a:r>
              <a:rPr lang="en-US" dirty="0"/>
              <a:t>Because now we don’t know the order of the insertion of the points, we will maintain an influence graph.</a:t>
            </a:r>
          </a:p>
        </p:txBody>
      </p:sp>
    </p:spTree>
    <p:extLst>
      <p:ext uri="{BB962C8B-B14F-4D97-AF65-F5344CB8AC3E}">
        <p14:creationId xmlns:p14="http://schemas.microsoft.com/office/powerpoint/2010/main" val="471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9449-0929-C0E0-B9A7-0EFC880F6CC4}"/>
              </a:ext>
            </a:extLst>
          </p:cNvPr>
          <p:cNvSpPr>
            <a:spLocks noGrp="1"/>
          </p:cNvSpPr>
          <p:nvPr>
            <p:ph type="title"/>
          </p:nvPr>
        </p:nvSpPr>
        <p:spPr/>
        <p:txBody>
          <a:bodyPr/>
          <a:lstStyle/>
          <a:p>
            <a:r>
              <a:rPr lang="en-US" dirty="0"/>
              <a:t>Online algorithm-influence graph</a:t>
            </a:r>
          </a:p>
        </p:txBody>
      </p:sp>
      <p:sp>
        <p:nvSpPr>
          <p:cNvPr id="3" name="Content Placeholder 2">
            <a:extLst>
              <a:ext uri="{FF2B5EF4-FFF2-40B4-BE49-F238E27FC236}">
                <a16:creationId xmlns:a16="http://schemas.microsoft.com/office/drawing/2014/main" id="{DF11562E-9132-B5FF-87F0-B4F78BD16EB3}"/>
              </a:ext>
            </a:extLst>
          </p:cNvPr>
          <p:cNvSpPr>
            <a:spLocks noGrp="1"/>
          </p:cNvSpPr>
          <p:nvPr>
            <p:ph idx="1"/>
          </p:nvPr>
        </p:nvSpPr>
        <p:spPr/>
        <p:txBody>
          <a:bodyPr/>
          <a:lstStyle/>
          <a:p>
            <a:r>
              <a:rPr lang="en-US" dirty="0"/>
              <a:t>As we recall it is used mainly to detect the conflicts between the point to be inserted and already defined regions.</a:t>
            </a:r>
          </a:p>
          <a:p>
            <a:endParaRPr lang="en-US" dirty="0"/>
          </a:p>
          <a:p>
            <a:pPr marL="0" indent="0">
              <a:buNone/>
            </a:pPr>
            <a:endParaRPr lang="en-US" dirty="0"/>
          </a:p>
          <a:p>
            <a:r>
              <a:rPr lang="en-US" dirty="0"/>
              <a:t>Each node of the graph is a region, that at some previous step, appeared as a region and without conflict over the current subset of points.</a:t>
            </a:r>
          </a:p>
          <a:p>
            <a:endParaRPr lang="en-US" dirty="0"/>
          </a:p>
          <a:p>
            <a:endParaRPr lang="en-US" dirty="0"/>
          </a:p>
          <a:p>
            <a:r>
              <a:rPr lang="en-US" dirty="0"/>
              <a:t>The last nodes that were created can be found in the leaves.</a:t>
            </a:r>
          </a:p>
          <a:p>
            <a:endParaRPr lang="en-US" dirty="0"/>
          </a:p>
        </p:txBody>
      </p:sp>
    </p:spTree>
    <p:extLst>
      <p:ext uri="{BB962C8B-B14F-4D97-AF65-F5344CB8AC3E}">
        <p14:creationId xmlns:p14="http://schemas.microsoft.com/office/powerpoint/2010/main" val="38579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18F3-CB23-D4EF-A447-298274C9F952}"/>
              </a:ext>
            </a:extLst>
          </p:cNvPr>
          <p:cNvSpPr>
            <a:spLocks noGrp="1"/>
          </p:cNvSpPr>
          <p:nvPr>
            <p:ph type="title"/>
          </p:nvPr>
        </p:nvSpPr>
        <p:spPr/>
        <p:txBody>
          <a:bodyPr/>
          <a:lstStyle/>
          <a:p>
            <a:r>
              <a:rPr lang="en-US" dirty="0"/>
              <a:t>Online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85DC6A-F06A-F0D5-C754-6C6E822F1600}"/>
                  </a:ext>
                </a:extLst>
              </p:cNvPr>
              <p:cNvSpPr>
                <a:spLocks noGrp="1"/>
              </p:cNvSpPr>
              <p:nvPr>
                <p:ph idx="1"/>
              </p:nvPr>
            </p:nvSpPr>
            <p:spPr/>
            <p:txBody>
              <a:bodyPr/>
              <a:lstStyle/>
              <a:p>
                <a:r>
                  <a:rPr lang="en-US" dirty="0"/>
                  <a:t>Using the influence graph, we can easily find all the facets that are red with respect to </a:t>
                </a:r>
                <a14:m>
                  <m:oMath xmlns:m="http://schemas.openxmlformats.org/officeDocument/2006/math">
                    <m:r>
                      <a:rPr lang="en-US" b="0" i="1" smtClean="0">
                        <a:latin typeface="Cambria Math" panose="02040503050406030204" pitchFamily="18" charset="0"/>
                      </a:rPr>
                      <m:t>𝑃</m:t>
                    </m:r>
                  </m:oMath>
                </a14:m>
                <a:r>
                  <a:rPr lang="en-US" dirty="0"/>
                  <a:t>.</a:t>
                </a:r>
              </a:p>
              <a:p>
                <a:endParaRPr lang="en-US" dirty="0"/>
              </a:p>
              <a:p>
                <a:endParaRPr lang="en-US" dirty="0"/>
              </a:p>
              <a:p>
                <a:r>
                  <a:rPr lang="en-US" dirty="0"/>
                  <a:t>A region that conflicts with </a:t>
                </a:r>
                <a14:m>
                  <m:oMath xmlns:m="http://schemas.openxmlformats.org/officeDocument/2006/math">
                    <m:r>
                      <a:rPr lang="en-US" b="0" i="1" smtClean="0">
                        <a:latin typeface="Cambria Math" panose="02040503050406030204" pitchFamily="18" charset="0"/>
                      </a:rPr>
                      <m:t>𝑃</m:t>
                    </m:r>
                  </m:oMath>
                </a14:m>
                <a:r>
                  <a:rPr lang="en-US" dirty="0"/>
                  <a:t> corresponds to a red or purple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 Because one of the facets makes it red.</a:t>
                </a:r>
              </a:p>
              <a:p>
                <a:endParaRPr lang="en-US" dirty="0"/>
              </a:p>
              <a:p>
                <a:endParaRPr lang="en-US" dirty="0"/>
              </a:p>
              <a:p>
                <a:r>
                  <a:rPr lang="en-US" dirty="0"/>
                  <a:t>If a region is not conflicting </a:t>
                </a:r>
                <a14:m>
                  <m:oMath xmlns:m="http://schemas.openxmlformats.org/officeDocument/2006/math">
                    <m:r>
                      <a:rPr lang="en-US" b="0" i="1" smtClean="0">
                        <a:latin typeface="Cambria Math" panose="02040503050406030204" pitchFamily="18" charset="0"/>
                      </a:rPr>
                      <m:t>𝑃</m:t>
                    </m:r>
                  </m:oMath>
                </a14:m>
                <a:r>
                  <a:rPr lang="en-US" dirty="0"/>
                  <a:t> then it corresponds to a blue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a:t>
                </a:r>
              </a:p>
            </p:txBody>
          </p:sp>
        </mc:Choice>
        <mc:Fallback xmlns="">
          <p:sp>
            <p:nvSpPr>
              <p:cNvPr id="3" name="Content Placeholder 2">
                <a:extLst>
                  <a:ext uri="{FF2B5EF4-FFF2-40B4-BE49-F238E27FC236}">
                    <a16:creationId xmlns:a16="http://schemas.microsoft.com/office/drawing/2014/main" id="{3C85DC6A-F06A-F0D5-C754-6C6E822F1600}"/>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9652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9CE3-74AF-DFA0-E571-4D23CF9B711D}"/>
              </a:ext>
            </a:extLst>
          </p:cNvPr>
          <p:cNvSpPr>
            <a:spLocks noGrp="1"/>
          </p:cNvSpPr>
          <p:nvPr>
            <p:ph type="title"/>
          </p:nvPr>
        </p:nvSpPr>
        <p:spPr/>
        <p:txBody>
          <a:bodyPr/>
          <a:lstStyle/>
          <a:p>
            <a:r>
              <a:rPr lang="en-US" dirty="0"/>
              <a:t>Online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24A0A-B721-66C3-9AB5-99923B0A222B}"/>
                  </a:ext>
                </a:extLst>
              </p:cNvPr>
              <p:cNvSpPr>
                <a:spLocks noGrp="1"/>
              </p:cNvSpPr>
              <p:nvPr>
                <p:ph idx="1"/>
              </p:nvPr>
            </p:nvSpPr>
            <p:spPr>
              <a:xfrm>
                <a:off x="677334" y="2160589"/>
                <a:ext cx="8596668" cy="4588554"/>
              </a:xfrm>
            </p:spPr>
            <p:txBody>
              <a:bodyPr>
                <a:normAutofit/>
              </a:bodyPr>
              <a:lstStyle/>
              <a:p>
                <a:r>
                  <a:rPr lang="en-US" b="1" dirty="0"/>
                  <a:t>Initialize:</a:t>
                </a:r>
                <a:r>
                  <a:rPr lang="en-US" dirty="0"/>
                  <a:t> from the first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b="1" dirty="0"/>
                  <a:t> </a:t>
                </a:r>
                <a:r>
                  <a:rPr lang="en-US" dirty="0"/>
                  <a:t>initialize the incidence graph and the influence graph</a:t>
                </a:r>
                <a:endParaRPr lang="en-US" b="1" dirty="0"/>
              </a:p>
              <a:p>
                <a:endParaRPr lang="en-US" b="1" dirty="0"/>
              </a:p>
              <a:p>
                <a:pPr marL="0" indent="0">
                  <a:buNone/>
                </a:pPr>
                <a:endParaRPr lang="en-US" b="1" dirty="0"/>
              </a:p>
              <a:p>
                <a:r>
                  <a:rPr lang="en-US" dirty="0"/>
                  <a:t>The incremental step is done in two phases.</a:t>
                </a:r>
              </a:p>
              <a:p>
                <a:endParaRPr lang="en-US" dirty="0"/>
              </a:p>
              <a:p>
                <a:endParaRPr lang="en-US" dirty="0"/>
              </a:p>
              <a:p>
                <a:r>
                  <a:rPr lang="en-US" dirty="0"/>
                  <a:t>Denote </a:t>
                </a:r>
                <a14:m>
                  <m:oMath xmlns:m="http://schemas.openxmlformats.org/officeDocument/2006/math">
                    <m:r>
                      <a:rPr lang="en-US" b="0" i="1" smtClean="0">
                        <a:latin typeface="Cambria Math" panose="02040503050406030204" pitchFamily="18" charset="0"/>
                      </a:rPr>
                      <m:t>𝑆</m:t>
                    </m:r>
                  </m:oMath>
                </a14:m>
                <a:r>
                  <a:rPr lang="en-US" dirty="0"/>
                  <a:t> to be the convex hull until now and </a:t>
                </a:r>
                <a14:m>
                  <m:oMath xmlns:m="http://schemas.openxmlformats.org/officeDocument/2006/math">
                    <m:r>
                      <a:rPr lang="en-US" b="0" i="1" smtClean="0">
                        <a:latin typeface="Cambria Math" panose="02040503050406030204" pitchFamily="18" charset="0"/>
                      </a:rPr>
                      <m:t>𝑃</m:t>
                    </m:r>
                  </m:oMath>
                </a14:m>
                <a:r>
                  <a:rPr lang="en-US" dirty="0"/>
                  <a:t> the new point.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6F24A0A-B721-66C3-9AB5-99923B0A222B}"/>
                  </a:ext>
                </a:extLst>
              </p:cNvPr>
              <p:cNvSpPr>
                <a:spLocks noGrp="1" noRot="1" noChangeAspect="1" noMove="1" noResize="1" noEditPoints="1" noAdjustHandles="1" noChangeArrowheads="1" noChangeShapeType="1" noTextEdit="1"/>
              </p:cNvSpPr>
              <p:nvPr>
                <p:ph idx="1"/>
              </p:nvPr>
            </p:nvSpPr>
            <p:spPr>
              <a:xfrm>
                <a:off x="677334" y="2160589"/>
                <a:ext cx="8596668" cy="4588554"/>
              </a:xfrm>
              <a:blipFill>
                <a:blip r:embed="rId2"/>
                <a:stretch>
                  <a:fillRect l="-142" t="-797" r="-851"/>
                </a:stretch>
              </a:blipFill>
            </p:spPr>
            <p:txBody>
              <a:bodyPr/>
              <a:lstStyle/>
              <a:p>
                <a:r>
                  <a:rPr lang="en-US">
                    <a:noFill/>
                  </a:rPr>
                  <a:t> </a:t>
                </a:r>
              </a:p>
            </p:txBody>
          </p:sp>
        </mc:Fallback>
      </mc:AlternateContent>
    </p:spTree>
    <p:extLst>
      <p:ext uri="{BB962C8B-B14F-4D97-AF65-F5344CB8AC3E}">
        <p14:creationId xmlns:p14="http://schemas.microsoft.com/office/powerpoint/2010/main" val="21062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06C1-E5C5-1CE2-F808-6DF892E2FCD1}"/>
              </a:ext>
            </a:extLst>
          </p:cNvPr>
          <p:cNvSpPr>
            <a:spLocks noGrp="1"/>
          </p:cNvSpPr>
          <p:nvPr>
            <p:ph type="title"/>
          </p:nvPr>
        </p:nvSpPr>
        <p:spPr/>
        <p:txBody>
          <a:bodyPr/>
          <a:lstStyle/>
          <a:p>
            <a:r>
              <a:rPr lang="en-US" dirty="0"/>
              <a:t>Background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C8971B-0418-2D26-0133-47A48EA8BC0D}"/>
                  </a:ext>
                </a:extLst>
              </p:cNvPr>
              <p:cNvSpPr>
                <a:spLocks noGrp="1"/>
              </p:cNvSpPr>
              <p:nvPr>
                <p:ph idx="1"/>
              </p:nvPr>
            </p:nvSpPr>
            <p:spPr/>
            <p:txBody>
              <a:bodyPr/>
              <a:lstStyle/>
              <a:p>
                <a:r>
                  <a:rPr lang="en-US" dirty="0"/>
                  <a:t>A basic problem in Computational Geometry</a:t>
                </a:r>
              </a:p>
              <a:p>
                <a:endParaRPr lang="en-US" dirty="0"/>
              </a:p>
              <a:p>
                <a:endParaRPr lang="en-US" dirty="0"/>
              </a:p>
              <a:p>
                <a:r>
                  <a:rPr lang="en-US" dirty="0"/>
                  <a:t>For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oMath>
                </a14:m>
                <a:r>
                  <a:rPr lang="en-US" dirty="0"/>
                  <a:t> we have few optimal algorithms</a:t>
                </a:r>
              </a:p>
              <a:p>
                <a:endParaRPr lang="en-US" dirty="0"/>
              </a:p>
              <a:p>
                <a:endParaRPr lang="en-US" dirty="0"/>
              </a:p>
              <a:p>
                <a:r>
                  <a:rPr lang="en-US" dirty="0"/>
                  <a:t>For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3</m:t>
                    </m:r>
                  </m:oMath>
                </a14:m>
                <a:r>
                  <a:rPr lang="en-US" dirty="0"/>
                  <a:t>, the problem is considerably more difficult</a:t>
                </a:r>
              </a:p>
            </p:txBody>
          </p:sp>
        </mc:Choice>
        <mc:Fallback xmlns="">
          <p:sp>
            <p:nvSpPr>
              <p:cNvPr id="3" name="Content Placeholder 2">
                <a:extLst>
                  <a:ext uri="{FF2B5EF4-FFF2-40B4-BE49-F238E27FC236}">
                    <a16:creationId xmlns:a16="http://schemas.microsoft.com/office/drawing/2014/main" id="{E6C8971B-0418-2D26-0133-47A48EA8BC0D}"/>
                  </a:ext>
                </a:extLst>
              </p:cNvPr>
              <p:cNvSpPr>
                <a:spLocks noGrp="1" noRot="1" noChangeAspect="1" noMove="1" noResize="1" noEditPoints="1" noAdjustHandles="1" noChangeArrowheads="1" noChangeShapeType="1" noTextEdit="1"/>
              </p:cNvSpPr>
              <p:nvPr>
                <p:ph idx="1"/>
              </p:nvPr>
            </p:nvSpPr>
            <p:spPr>
              <a:blipFill>
                <a:blip r:embed="rId3"/>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41773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E147-102F-27AF-0FFF-5060481D09EE}"/>
              </a:ext>
            </a:extLst>
          </p:cNvPr>
          <p:cNvSpPr>
            <a:spLocks noGrp="1"/>
          </p:cNvSpPr>
          <p:nvPr>
            <p:ph type="title"/>
          </p:nvPr>
        </p:nvSpPr>
        <p:spPr/>
        <p:txBody>
          <a:bodyPr/>
          <a:lstStyle/>
          <a:p>
            <a:r>
              <a:rPr lang="en-US" dirty="0"/>
              <a:t>Online algorithm-Phase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4FC2BE-C2B7-40F9-D335-AA7903DDD047}"/>
                  </a:ext>
                </a:extLst>
              </p:cNvPr>
              <p:cNvSpPr>
                <a:spLocks noGrp="1"/>
              </p:cNvSpPr>
              <p:nvPr>
                <p:ph idx="1"/>
              </p:nvPr>
            </p:nvSpPr>
            <p:spPr/>
            <p:txBody>
              <a:bodyPr/>
              <a:lstStyle/>
              <a:p>
                <a:r>
                  <a:rPr lang="en-US" dirty="0"/>
                  <a:t>We want to locate all the regions that conflicts with </a:t>
                </a:r>
                <a14:m>
                  <m:oMath xmlns:m="http://schemas.openxmlformats.org/officeDocument/2006/math">
                    <m:r>
                      <a:rPr lang="en-US" b="0" i="1" smtClean="0">
                        <a:latin typeface="Cambria Math" panose="02040503050406030204" pitchFamily="18" charset="0"/>
                      </a:rPr>
                      <m:t>𝑃</m:t>
                    </m:r>
                  </m:oMath>
                </a14:m>
                <a:r>
                  <a:rPr lang="en-US" dirty="0"/>
                  <a:t>.</a:t>
                </a:r>
              </a:p>
              <a:p>
                <a:endParaRPr lang="en-US" dirty="0"/>
              </a:p>
              <a:p>
                <a:endParaRPr lang="en-US" dirty="0"/>
              </a:p>
              <a:p>
                <a:endParaRPr lang="en-US" dirty="0"/>
              </a:p>
              <a:p>
                <a:endParaRPr lang="en-US" dirty="0"/>
              </a:p>
              <a:p>
                <a:r>
                  <a:rPr lang="en-US" dirty="0"/>
                  <a:t>To do that we recursively visit all the nodes in the influence graph that conflicts with </a:t>
                </a:r>
                <a14:m>
                  <m:oMath xmlns:m="http://schemas.openxmlformats.org/officeDocument/2006/math">
                    <m:r>
                      <a:rPr lang="en-US" b="0" i="1" smtClean="0">
                        <a:latin typeface="Cambria Math" panose="02040503050406030204" pitchFamily="18" charset="0"/>
                      </a:rPr>
                      <m:t>𝑃</m:t>
                    </m:r>
                  </m:oMath>
                </a14:m>
                <a:r>
                  <a:rPr lang="en-US" dirty="0"/>
                  <a:t>, starting from the root.</a:t>
                </a:r>
              </a:p>
            </p:txBody>
          </p:sp>
        </mc:Choice>
        <mc:Fallback xmlns="">
          <p:sp>
            <p:nvSpPr>
              <p:cNvPr id="3" name="Content Placeholder 2">
                <a:extLst>
                  <a:ext uri="{FF2B5EF4-FFF2-40B4-BE49-F238E27FC236}">
                    <a16:creationId xmlns:a16="http://schemas.microsoft.com/office/drawing/2014/main" id="{6B4FC2BE-C2B7-40F9-D335-AA7903DDD047}"/>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6829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9C16-8272-B665-4F74-9477BD3E3148}"/>
              </a:ext>
            </a:extLst>
          </p:cNvPr>
          <p:cNvSpPr>
            <a:spLocks noGrp="1"/>
          </p:cNvSpPr>
          <p:nvPr>
            <p:ph type="title"/>
          </p:nvPr>
        </p:nvSpPr>
        <p:spPr/>
        <p:txBody>
          <a:bodyPr/>
          <a:lstStyle/>
          <a:p>
            <a:r>
              <a:rPr lang="en-US" dirty="0"/>
              <a:t>Online algorithm-Phase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CC3405-9BB1-3DA3-DE8B-B520F8383054}"/>
                  </a:ext>
                </a:extLst>
              </p:cNvPr>
              <p:cNvSpPr>
                <a:spLocks noGrp="1"/>
              </p:cNvSpPr>
              <p:nvPr>
                <p:ph idx="1"/>
              </p:nvPr>
            </p:nvSpPr>
            <p:spPr/>
            <p:txBody>
              <a:bodyPr/>
              <a:lstStyle/>
              <a:p>
                <a:r>
                  <a:rPr lang="en-US" dirty="0"/>
                  <a:t>If there are no conflicts, then </a:t>
                </a:r>
                <a14:m>
                  <m:oMath xmlns:m="http://schemas.openxmlformats.org/officeDocument/2006/math">
                    <m:r>
                      <a:rPr lang="en-US" b="0" i="1" smtClean="0">
                        <a:latin typeface="Cambria Math" panose="02040503050406030204" pitchFamily="18" charset="0"/>
                      </a:rPr>
                      <m:t>𝑃</m:t>
                    </m:r>
                  </m:oMath>
                </a14:m>
                <a:r>
                  <a:rPr lang="en-US" dirty="0"/>
                  <a:t> is in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and there is nothing to do.</a:t>
                </a:r>
              </a:p>
              <a:p>
                <a:endParaRPr lang="en-US" dirty="0"/>
              </a:p>
              <a:p>
                <a:r>
                  <a:rPr lang="en-US" dirty="0"/>
                  <a:t>If there is a conflict, then we can find a red facet and continue according to the phases of the offline algorithm.</a:t>
                </a:r>
              </a:p>
              <a:p>
                <a:endParaRPr lang="en-US" dirty="0"/>
              </a:p>
              <a:p>
                <a:r>
                  <a:rPr lang="en-US" dirty="0"/>
                  <a:t>We just need to know how to update the influence graph.</a:t>
                </a:r>
              </a:p>
            </p:txBody>
          </p:sp>
        </mc:Choice>
        <mc:Fallback xmlns="">
          <p:sp>
            <p:nvSpPr>
              <p:cNvPr id="3" name="Content Placeholder 2">
                <a:extLst>
                  <a:ext uri="{FF2B5EF4-FFF2-40B4-BE49-F238E27FC236}">
                    <a16:creationId xmlns:a16="http://schemas.microsoft.com/office/drawing/2014/main" id="{54CC3405-9BB1-3DA3-DE8B-B520F8383054}"/>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349471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86A2-5B1B-BDD9-A3FD-399A1F756EC9}"/>
              </a:ext>
            </a:extLst>
          </p:cNvPr>
          <p:cNvSpPr>
            <a:spLocks noGrp="1"/>
          </p:cNvSpPr>
          <p:nvPr>
            <p:ph type="title"/>
          </p:nvPr>
        </p:nvSpPr>
        <p:spPr/>
        <p:txBody>
          <a:bodyPr/>
          <a:lstStyle/>
          <a:p>
            <a:r>
              <a:rPr lang="en-US" dirty="0"/>
              <a:t>Online algorithm-Phase 2</a:t>
            </a:r>
            <a:br>
              <a:rPr lang="en-US" dirty="0"/>
            </a:br>
            <a:r>
              <a:rPr lang="en-US" dirty="0"/>
              <a:t>Updating the influence graph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757A74-EAEA-CEF9-2D3D-18D3EAC0EB59}"/>
                  </a:ext>
                </a:extLst>
              </p:cNvPr>
              <p:cNvSpPr>
                <a:spLocks noGrp="1"/>
              </p:cNvSpPr>
              <p:nvPr>
                <p:ph idx="1"/>
              </p:nvPr>
            </p:nvSpPr>
            <p:spPr>
              <a:xfrm>
                <a:off x="677334" y="2160589"/>
                <a:ext cx="8596668" cy="4515982"/>
              </a:xfrm>
            </p:spPr>
            <p:txBody>
              <a:bodyPr>
                <a:normAutofit/>
              </a:bodyPr>
              <a:lstStyle/>
              <a:p>
                <a:r>
                  <a:rPr lang="en-US" dirty="0"/>
                  <a:t>This is also done in two phases.</a:t>
                </a:r>
              </a:p>
              <a:p>
                <a:endParaRPr lang="en-US" dirty="0"/>
              </a:p>
              <a:p>
                <a:r>
                  <a:rPr lang="en-US" dirty="0"/>
                  <a:t>First, we consider only the purple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-faces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a:p>
                <a:endParaRPr lang="en-US" dirty="0"/>
              </a:p>
              <a:p>
                <a:r>
                  <a:rPr lang="en-US" dirty="0"/>
                  <a:t>Let </a:t>
                </a:r>
                <a14:m>
                  <m:oMath xmlns:m="http://schemas.openxmlformats.org/officeDocument/2006/math">
                    <m:r>
                      <a:rPr lang="en-US" b="0" i="1" smtClean="0">
                        <a:latin typeface="Cambria Math" panose="02040503050406030204" pitchFamily="18" charset="0"/>
                      </a:rPr>
                      <m:t>𝐺</m:t>
                    </m:r>
                  </m:oMath>
                </a14:m>
                <a:r>
                  <a:rPr lang="en-US" dirty="0"/>
                  <a:t> such face and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the corresponding region.</a:t>
                </a:r>
              </a:p>
              <a:p>
                <a:endParaRPr lang="en-US" dirty="0"/>
              </a:p>
              <a:p>
                <a:r>
                  <a:rPr lang="en-US" dirty="0"/>
                  <a:t>Assume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oMath>
                </a14:m>
                <a:r>
                  <a:rPr lang="en-US" dirty="0"/>
                  <a:t> is blue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is red.</a:t>
                </a:r>
              </a:p>
              <a:p>
                <a:endParaRPr lang="en-US" dirty="0"/>
              </a:p>
              <a:p>
                <a:r>
                  <a:rPr lang="en-US" dirty="0"/>
                  <a:t>We denote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to be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a:t>
                </a:r>
              </a:p>
              <a:p>
                <a:endParaRPr lang="en-US" dirty="0"/>
              </a:p>
              <a:p>
                <a:r>
                  <a:rPr lang="en-US" dirty="0"/>
                  <a:t>So now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sSub>
                  </m:oMath>
                </a14:m>
                <a:r>
                  <a:rPr lang="en-US" dirty="0"/>
                  <a:t>is 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 corresponding to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64757A74-EAEA-CEF9-2D3D-18D3EAC0EB59}"/>
                  </a:ext>
                </a:extLst>
              </p:cNvPr>
              <p:cNvSpPr>
                <a:spLocks noGrp="1" noRot="1" noChangeAspect="1" noMove="1" noResize="1" noEditPoints="1" noAdjustHandles="1" noChangeArrowheads="1" noChangeShapeType="1" noTextEdit="1"/>
              </p:cNvSpPr>
              <p:nvPr>
                <p:ph idx="1"/>
              </p:nvPr>
            </p:nvSpPr>
            <p:spPr>
              <a:xfrm>
                <a:off x="677334" y="2160589"/>
                <a:ext cx="8596668" cy="4515982"/>
              </a:xfrm>
              <a:blipFill>
                <a:blip r:embed="rId2"/>
                <a:stretch>
                  <a:fillRect l="-142" t="-810"/>
                </a:stretch>
              </a:blipFill>
            </p:spPr>
            <p:txBody>
              <a:bodyPr/>
              <a:lstStyle/>
              <a:p>
                <a:r>
                  <a:rPr lang="en-US">
                    <a:noFill/>
                  </a:rPr>
                  <a:t> </a:t>
                </a:r>
              </a:p>
            </p:txBody>
          </p:sp>
        </mc:Fallback>
      </mc:AlternateContent>
    </p:spTree>
    <p:extLst>
      <p:ext uri="{BB962C8B-B14F-4D97-AF65-F5344CB8AC3E}">
        <p14:creationId xmlns:p14="http://schemas.microsoft.com/office/powerpoint/2010/main" val="13405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F7C9-3F32-C717-5916-D76FC6734217}"/>
              </a:ext>
            </a:extLst>
          </p:cNvPr>
          <p:cNvSpPr>
            <a:spLocks noGrp="1"/>
          </p:cNvSpPr>
          <p:nvPr>
            <p:ph type="title"/>
          </p:nvPr>
        </p:nvSpPr>
        <p:spPr/>
        <p:txBody>
          <a:bodyPr/>
          <a:lstStyle/>
          <a:p>
            <a:r>
              <a:rPr lang="en-US" dirty="0"/>
              <a:t>Online algorithm-Phase 2</a:t>
            </a:r>
            <a:br>
              <a:rPr lang="en-US" dirty="0"/>
            </a:br>
            <a:r>
              <a:rPr lang="en-US" dirty="0"/>
              <a:t>Updating the influence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483C22-13E3-BFAA-6738-27A3505D8A3D}"/>
                  </a:ext>
                </a:extLst>
              </p:cNvPr>
              <p:cNvSpPr>
                <a:spLocks noGrp="1"/>
              </p:cNvSpPr>
              <p:nvPr>
                <p:ph idx="1"/>
              </p:nvPr>
            </p:nvSpPr>
            <p:spPr/>
            <p:txBody>
              <a:bodyPr/>
              <a:lstStyle/>
              <a:p>
                <a:r>
                  <a:rPr lang="en-US" dirty="0"/>
                  <a:t>So, add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to the influence graph and hook him as the child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90483C22-13E3-BFAA-6738-27A3505D8A3D}"/>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ACD4351-F6EB-1000-F253-B96973BDBC22}"/>
              </a:ext>
            </a:extLst>
          </p:cNvPr>
          <p:cNvPicPr>
            <a:picLocks noChangeAspect="1"/>
          </p:cNvPicPr>
          <p:nvPr/>
        </p:nvPicPr>
        <p:blipFill>
          <a:blip r:embed="rId3"/>
          <a:stretch>
            <a:fillRect/>
          </a:stretch>
        </p:blipFill>
        <p:spPr>
          <a:xfrm>
            <a:off x="1567543" y="2692610"/>
            <a:ext cx="5427418" cy="3769499"/>
          </a:xfrm>
          <a:prstGeom prst="rect">
            <a:avLst/>
          </a:prstGeom>
        </p:spPr>
      </p:pic>
    </p:spTree>
    <p:extLst>
      <p:ext uri="{BB962C8B-B14F-4D97-AF65-F5344CB8AC3E}">
        <p14:creationId xmlns:p14="http://schemas.microsoft.com/office/powerpoint/2010/main" val="19194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64A1-0907-62B5-9663-36B4AA2D3B98}"/>
              </a:ext>
            </a:extLst>
          </p:cNvPr>
          <p:cNvSpPr>
            <a:spLocks noGrp="1"/>
          </p:cNvSpPr>
          <p:nvPr>
            <p:ph type="title"/>
          </p:nvPr>
        </p:nvSpPr>
        <p:spPr/>
        <p:txBody>
          <a:bodyPr/>
          <a:lstStyle/>
          <a:p>
            <a:r>
              <a:rPr lang="en-US" dirty="0"/>
              <a:t>Online algorithm-Phase 2</a:t>
            </a:r>
            <a:br>
              <a:rPr lang="en-US" dirty="0"/>
            </a:br>
            <a:r>
              <a:rPr lang="en-US" dirty="0"/>
              <a:t>Updating the influence graph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652C38-BA61-F777-0499-3832E2828E4E}"/>
                  </a:ext>
                </a:extLst>
              </p:cNvPr>
              <p:cNvSpPr>
                <a:spLocks noGrp="1"/>
              </p:cNvSpPr>
              <p:nvPr>
                <p:ph idx="1"/>
              </p:nvPr>
            </p:nvSpPr>
            <p:spPr/>
            <p:txBody>
              <a:bodyPr/>
              <a:lstStyle/>
              <a:p>
                <a:r>
                  <a:rPr lang="en-US" dirty="0"/>
                  <a:t>Now we consider only the purple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r>
                  <a:rPr lang="en-US" dirty="0"/>
                  <a:t>-faces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 are contained in at least two different purple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-faces.</a:t>
                </a:r>
              </a:p>
              <a:p>
                <a:endParaRPr lang="en-US" dirty="0"/>
              </a:p>
              <a:p>
                <a:r>
                  <a:rPr lang="en-US" dirty="0"/>
                  <a:t>Let </a:t>
                </a:r>
                <a14:m>
                  <m:oMath xmlns:m="http://schemas.openxmlformats.org/officeDocument/2006/math">
                    <m:r>
                      <a:rPr lang="en-US" b="0" i="1" smtClean="0">
                        <a:latin typeface="Cambria Math" panose="02040503050406030204" pitchFamily="18" charset="0"/>
                      </a:rPr>
                      <m:t>𝐾</m:t>
                    </m:r>
                  </m:oMath>
                </a14:m>
                <a:r>
                  <a:rPr lang="en-US" dirty="0"/>
                  <a:t> such face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2</m:t>
                        </m:r>
                      </m:sub>
                    </m:sSub>
                  </m:oMath>
                </a14:m>
                <a:r>
                  <a:rPr lang="en-US" dirty="0"/>
                  <a:t> be the purple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 are incident to </a:t>
                </a:r>
                <a14:m>
                  <m:oMath xmlns:m="http://schemas.openxmlformats.org/officeDocument/2006/math">
                    <m:r>
                      <a:rPr lang="en-US" b="0" i="1" smtClean="0">
                        <a:latin typeface="Cambria Math" panose="02040503050406030204" pitchFamily="18" charset="0"/>
                      </a:rPr>
                      <m:t>𝐾</m:t>
                    </m:r>
                    <m:r>
                      <a:rPr lang="en-US" b="0" i="0" smtClean="0">
                        <a:latin typeface="Cambria Math" panose="02040503050406030204" pitchFamily="18" charset="0"/>
                      </a:rPr>
                      <m:t>.</m:t>
                    </m:r>
                  </m:oMath>
                </a14:m>
                <a:endParaRPr lang="en-US" dirty="0"/>
              </a:p>
              <a:p>
                <a:endParaRPr lang="en-US" dirty="0"/>
              </a:p>
              <a:p>
                <a:r>
                  <a:rPr lang="en-US" dirty="0"/>
                  <a:t>Let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be the regions.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oMath>
                </a14:m>
                <a:r>
                  <a:rPr lang="en-US" dirty="0"/>
                  <a:t> are blue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are red.</a:t>
                </a:r>
              </a:p>
              <a:p>
                <a:endParaRPr lang="en-US" dirty="0"/>
              </a:p>
              <a:p>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 is a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-face of </a:t>
                </a:r>
                <a14:m>
                  <m:oMath xmlns:m="http://schemas.openxmlformats.org/officeDocument/2006/math">
                    <m:r>
                      <a:rPr lang="en-US" b="0" i="1" smtClean="0">
                        <a:latin typeface="Cambria Math" panose="02040503050406030204" pitchFamily="18" charset="0"/>
                      </a:rPr>
                      <m:t>𝑐𝑜𝑛𝑣</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m:t>
                    </m:r>
                  </m:oMath>
                </a14:m>
                <a:r>
                  <a:rPr lang="en-US" dirty="0"/>
                  <a:t> and is incident to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So add a new node in the influence graph for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and hook it with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43652C38-BA61-F777-0499-3832E2828E4E}"/>
                  </a:ext>
                </a:extLst>
              </p:cNvPr>
              <p:cNvSpPr>
                <a:spLocks noGrp="1" noRot="1" noChangeAspect="1" noMove="1" noResize="1" noEditPoints="1" noAdjustHandles="1" noChangeArrowheads="1" noChangeShapeType="1" noTextEdit="1"/>
              </p:cNvSpPr>
              <p:nvPr>
                <p:ph idx="1"/>
              </p:nvPr>
            </p:nvSpPr>
            <p:spPr>
              <a:blipFill>
                <a:blip r:embed="rId2"/>
                <a:stretch>
                  <a:fillRect l="-142" t="-942" b="-2041"/>
                </a:stretch>
              </a:blipFill>
            </p:spPr>
            <p:txBody>
              <a:bodyPr/>
              <a:lstStyle/>
              <a:p>
                <a:r>
                  <a:rPr lang="en-US">
                    <a:noFill/>
                  </a:rPr>
                  <a:t> </a:t>
                </a:r>
              </a:p>
            </p:txBody>
          </p:sp>
        </mc:Fallback>
      </mc:AlternateContent>
    </p:spTree>
    <p:extLst>
      <p:ext uri="{BB962C8B-B14F-4D97-AF65-F5344CB8AC3E}">
        <p14:creationId xmlns:p14="http://schemas.microsoft.com/office/powerpoint/2010/main" val="8377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E836-A59D-94FB-D4FC-EBCD8283644C}"/>
              </a:ext>
            </a:extLst>
          </p:cNvPr>
          <p:cNvSpPr>
            <a:spLocks noGrp="1"/>
          </p:cNvSpPr>
          <p:nvPr>
            <p:ph type="title"/>
          </p:nvPr>
        </p:nvSpPr>
        <p:spPr/>
        <p:txBody>
          <a:bodyPr/>
          <a:lstStyle/>
          <a:p>
            <a:r>
              <a:rPr lang="en-US" dirty="0"/>
              <a:t>Online algorithm-Phase 2</a:t>
            </a:r>
            <a:br>
              <a:rPr lang="en-US" dirty="0"/>
            </a:br>
            <a:r>
              <a:rPr lang="en-US" dirty="0"/>
              <a:t>Updating the influence graph</a:t>
            </a:r>
          </a:p>
        </p:txBody>
      </p:sp>
      <p:sp>
        <p:nvSpPr>
          <p:cNvPr id="3" name="Content Placeholder 2">
            <a:extLst>
              <a:ext uri="{FF2B5EF4-FFF2-40B4-BE49-F238E27FC236}">
                <a16:creationId xmlns:a16="http://schemas.microsoft.com/office/drawing/2014/main" id="{E65BD061-BE51-1AE7-3462-BED06C9693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37632F7-BBD5-44FD-ABD4-0C96636F111D}"/>
              </a:ext>
            </a:extLst>
          </p:cNvPr>
          <p:cNvPicPr>
            <a:picLocks noChangeAspect="1"/>
          </p:cNvPicPr>
          <p:nvPr/>
        </p:nvPicPr>
        <p:blipFill>
          <a:blip r:embed="rId3"/>
          <a:stretch>
            <a:fillRect/>
          </a:stretch>
        </p:blipFill>
        <p:spPr>
          <a:xfrm>
            <a:off x="1760341" y="1930400"/>
            <a:ext cx="6058746" cy="4429743"/>
          </a:xfrm>
          <a:prstGeom prst="rect">
            <a:avLst/>
          </a:prstGeom>
        </p:spPr>
      </p:pic>
    </p:spTree>
    <p:extLst>
      <p:ext uri="{BB962C8B-B14F-4D97-AF65-F5344CB8AC3E}">
        <p14:creationId xmlns:p14="http://schemas.microsoft.com/office/powerpoint/2010/main" val="7379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0152-4C98-54FE-51BD-B96631D9E92D}"/>
              </a:ext>
            </a:extLst>
          </p:cNvPr>
          <p:cNvSpPr>
            <a:spLocks noGrp="1"/>
          </p:cNvSpPr>
          <p:nvPr>
            <p:ph type="title"/>
          </p:nvPr>
        </p:nvSpPr>
        <p:spPr/>
        <p:txBody>
          <a:bodyPr/>
          <a:lstStyle/>
          <a:p>
            <a:r>
              <a:rPr lang="en-US" dirty="0"/>
              <a:t>Analysis of the online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283050-A80B-F640-B32D-CFBDC36B07F6}"/>
                  </a:ext>
                </a:extLst>
              </p:cNvPr>
              <p:cNvSpPr>
                <a:spLocks noGrp="1"/>
              </p:cNvSpPr>
              <p:nvPr>
                <p:ph idx="1"/>
              </p:nvPr>
            </p:nvSpPr>
            <p:spPr>
              <a:xfrm>
                <a:off x="677334" y="2160589"/>
                <a:ext cx="8596668" cy="4501468"/>
              </a:xfrm>
            </p:spPr>
            <p:txBody>
              <a:bodyPr/>
              <a:lstStyle/>
              <a:p>
                <a:r>
                  <a:rPr lang="en-US" dirty="0"/>
                  <a:t>According to the method we are using to analyze the algorithm one need to satisfy the following:</a:t>
                </a:r>
              </a:p>
              <a:p>
                <a:pPr lvl="1"/>
                <a:r>
                  <a:rPr lang="en-US" dirty="0"/>
                  <a:t>Testing conflict between a point and a region can be done in constant time.</a:t>
                </a:r>
              </a:p>
              <a:p>
                <a:pPr lvl="1"/>
                <a:endParaRPr lang="en-US" dirty="0"/>
              </a:p>
              <a:p>
                <a:pPr lvl="1"/>
                <a:r>
                  <a:rPr lang="en-US" dirty="0"/>
                  <a:t>The number of children for each node in the influence graph is bounded.</a:t>
                </a:r>
              </a:p>
              <a:p>
                <a:pPr lvl="1"/>
                <a:endParaRPr lang="en-US" dirty="0"/>
              </a:p>
              <a:p>
                <a:pPr lvl="1"/>
                <a:r>
                  <a:rPr lang="en-US" dirty="0"/>
                  <a:t>The parents of a node that was created in the insertion of </a:t>
                </a:r>
                <a14:m>
                  <m:oMath xmlns:m="http://schemas.openxmlformats.org/officeDocument/2006/math">
                    <m:r>
                      <a:rPr lang="en-US" b="0" i="1" smtClean="0">
                        <a:latin typeface="Cambria Math" panose="02040503050406030204" pitchFamily="18" charset="0"/>
                      </a:rPr>
                      <m:t>𝑃</m:t>
                    </m:r>
                  </m:oMath>
                </a14:m>
                <a:r>
                  <a:rPr lang="en-US" dirty="0"/>
                  <a:t> are the regions that were killed by </a:t>
                </a:r>
                <a14:m>
                  <m:oMath xmlns:m="http://schemas.openxmlformats.org/officeDocument/2006/math">
                    <m:r>
                      <a:rPr lang="en-US" b="0" i="1" smtClean="0">
                        <a:latin typeface="Cambria Math" panose="02040503050406030204" pitchFamily="18" charset="0"/>
                      </a:rPr>
                      <m:t>𝑃</m:t>
                    </m:r>
                  </m:oMath>
                </a14:m>
                <a:r>
                  <a:rPr lang="en-US" dirty="0"/>
                  <a:t>.</a:t>
                </a:r>
              </a:p>
              <a:p>
                <a:pPr lvl="1"/>
                <a:endParaRPr lang="en-US" dirty="0"/>
              </a:p>
              <a:p>
                <a:r>
                  <a:rPr lang="en-US" dirty="0"/>
                  <a:t>One can check that everything holds so we get the following results.</a:t>
                </a:r>
              </a:p>
            </p:txBody>
          </p:sp>
        </mc:Choice>
        <mc:Fallback xmlns="">
          <p:sp>
            <p:nvSpPr>
              <p:cNvPr id="3" name="Content Placeholder 2">
                <a:extLst>
                  <a:ext uri="{FF2B5EF4-FFF2-40B4-BE49-F238E27FC236}">
                    <a16:creationId xmlns:a16="http://schemas.microsoft.com/office/drawing/2014/main" id="{87283050-A80B-F640-B32D-CFBDC36B07F6}"/>
                  </a:ext>
                </a:extLst>
              </p:cNvPr>
              <p:cNvSpPr>
                <a:spLocks noGrp="1" noRot="1" noChangeAspect="1" noMove="1" noResize="1" noEditPoints="1" noAdjustHandles="1" noChangeArrowheads="1" noChangeShapeType="1" noTextEdit="1"/>
              </p:cNvSpPr>
              <p:nvPr>
                <p:ph idx="1"/>
              </p:nvPr>
            </p:nvSpPr>
            <p:spPr>
              <a:xfrm>
                <a:off x="677334" y="2160589"/>
                <a:ext cx="8596668" cy="4501468"/>
              </a:xfrm>
              <a:blipFill>
                <a:blip r:embed="rId2"/>
                <a:stretch>
                  <a:fillRect l="-142" t="-812"/>
                </a:stretch>
              </a:blipFill>
            </p:spPr>
            <p:txBody>
              <a:bodyPr/>
              <a:lstStyle/>
              <a:p>
                <a:r>
                  <a:rPr lang="en-US">
                    <a:noFill/>
                  </a:rPr>
                  <a:t> </a:t>
                </a:r>
              </a:p>
            </p:txBody>
          </p:sp>
        </mc:Fallback>
      </mc:AlternateContent>
    </p:spTree>
    <p:extLst>
      <p:ext uri="{BB962C8B-B14F-4D97-AF65-F5344CB8AC3E}">
        <p14:creationId xmlns:p14="http://schemas.microsoft.com/office/powerpoint/2010/main" val="27805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8B90-58F0-2B67-DB5B-5740DB86F147}"/>
              </a:ext>
            </a:extLst>
          </p:cNvPr>
          <p:cNvSpPr>
            <a:spLocks noGrp="1"/>
          </p:cNvSpPr>
          <p:nvPr>
            <p:ph type="title"/>
          </p:nvPr>
        </p:nvSpPr>
        <p:spPr/>
        <p:txBody>
          <a:bodyPr/>
          <a:lstStyle/>
          <a:p>
            <a:r>
              <a:rPr lang="en-US" dirty="0"/>
              <a:t>Analysis of the online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57E91D-0F2D-3294-D809-E88795F39FD1}"/>
                  </a:ext>
                </a:extLst>
              </p:cNvPr>
              <p:cNvSpPr>
                <a:spLocks noGrp="1"/>
              </p:cNvSpPr>
              <p:nvPr>
                <p:ph idx="1"/>
              </p:nvPr>
            </p:nvSpPr>
            <p:spPr/>
            <p:txBody>
              <a:bodyPr/>
              <a:lstStyle/>
              <a:p>
                <a:r>
                  <a:rPr lang="en-US" dirty="0"/>
                  <a:t>The number of regions without conflict defined over </a:t>
                </a:r>
                <a14:m>
                  <m:oMath xmlns:m="http://schemas.openxmlformats.org/officeDocument/2006/math">
                    <m:r>
                      <a:rPr lang="en-US" b="0" i="1" smtClean="0">
                        <a:latin typeface="Cambria Math" panose="02040503050406030204" pitchFamily="18" charset="0"/>
                      </a:rPr>
                      <m:t>𝑆</m:t>
                    </m:r>
                  </m:oMath>
                </a14:m>
                <a:r>
                  <a:rPr lang="en-US" dirty="0"/>
                  <a:t> is exactly the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dirty="0"/>
                  <a:t> faces of the convex hull which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2</m:t>
                                    </m:r>
                                  </m:den>
                                </m:f>
                              </m:e>
                            </m:d>
                          </m:sup>
                        </m:sSup>
                      </m:e>
                    </m:d>
                  </m:oMath>
                </a14:m>
                <a:r>
                  <a:rPr lang="en-US" dirty="0"/>
                  <a:t>.</a:t>
                </a:r>
              </a:p>
              <a:p>
                <a:endParaRPr lang="en-US" dirty="0"/>
              </a:p>
              <a:p>
                <a:r>
                  <a:rPr lang="en-US" b="1" dirty="0"/>
                  <a:t>Theorem:</a:t>
                </a:r>
                <a:r>
                  <a:rPr lang="en-US" dirty="0"/>
                  <a:t> The online algorithm is running in expected time of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𝑛𝑙𝑜𝑔𝑛</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sup>
                        </m:sSup>
                      </m:e>
                    </m:d>
                  </m:oMath>
                </a14:m>
                <a:r>
                  <a:rPr lang="en-US" b="1" dirty="0"/>
                  <a:t> </a:t>
                </a:r>
                <a:r>
                  <a:rPr lang="en-US" dirty="0"/>
                  <a:t>and storage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sup>
                        </m:sSup>
                      </m:e>
                    </m:d>
                  </m:oMath>
                </a14:m>
                <a:r>
                  <a:rPr lang="en-US" dirty="0"/>
                  <a:t>. The expected time required to perform the </a:t>
                </a:r>
                <a14:m>
                  <m:oMath xmlns:m="http://schemas.openxmlformats.org/officeDocument/2006/math">
                    <m:r>
                      <a:rPr lang="en-US" b="0" i="1" smtClean="0">
                        <a:latin typeface="Cambria Math" panose="02040503050406030204" pitchFamily="18" charset="0"/>
                      </a:rPr>
                      <m:t>𝑛</m:t>
                    </m:r>
                  </m:oMath>
                </a14:m>
                <a:r>
                  <a:rPr lang="en-US" dirty="0"/>
                  <a:t>-</a:t>
                </a:r>
                <a:r>
                  <a:rPr lang="en-US" dirty="0" err="1"/>
                  <a:t>th</a:t>
                </a:r>
                <a:r>
                  <a:rPr lang="en-US" dirty="0"/>
                  <a:t> insertion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𝑙𝑜𝑔𝑛</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1</m:t>
                            </m:r>
                          </m:sup>
                        </m:sSup>
                      </m:e>
                    </m:d>
                  </m:oMath>
                </a14:m>
                <a:r>
                  <a:rPr lang="en-US" b="1" dirty="0"/>
                  <a:t>.</a:t>
                </a:r>
              </a:p>
            </p:txBody>
          </p:sp>
        </mc:Choice>
        <mc:Fallback xmlns="">
          <p:sp>
            <p:nvSpPr>
              <p:cNvPr id="3" name="Content Placeholder 2">
                <a:extLst>
                  <a:ext uri="{FF2B5EF4-FFF2-40B4-BE49-F238E27FC236}">
                    <a16:creationId xmlns:a16="http://schemas.microsoft.com/office/drawing/2014/main" id="{CD57E91D-0F2D-3294-D809-E88795F39FD1}"/>
                  </a:ext>
                </a:extLst>
              </p:cNvPr>
              <p:cNvSpPr>
                <a:spLocks noGrp="1" noRot="1" noChangeAspect="1" noMove="1" noResize="1" noEditPoints="1" noAdjustHandles="1" noChangeArrowheads="1" noChangeShapeType="1" noTextEdit="1"/>
              </p:cNvSpPr>
              <p:nvPr>
                <p:ph idx="1"/>
              </p:nvPr>
            </p:nvSpPr>
            <p:spPr>
              <a:blipFill>
                <a:blip r:embed="rId2"/>
                <a:stretch>
                  <a:fillRect l="-142" t="-942"/>
                </a:stretch>
              </a:blipFill>
            </p:spPr>
            <p:txBody>
              <a:bodyPr/>
              <a:lstStyle/>
              <a:p>
                <a:r>
                  <a:rPr lang="en-US">
                    <a:noFill/>
                  </a:rPr>
                  <a:t> </a:t>
                </a:r>
              </a:p>
            </p:txBody>
          </p:sp>
        </mc:Fallback>
      </mc:AlternateContent>
    </p:spTree>
    <p:extLst>
      <p:ext uri="{BB962C8B-B14F-4D97-AF65-F5344CB8AC3E}">
        <p14:creationId xmlns:p14="http://schemas.microsoft.com/office/powerpoint/2010/main" val="4847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Polytopes</a:t>
            </a:r>
          </a:p>
          <a:p>
            <a:r>
              <a:rPr lang="en-US" dirty="0"/>
              <a:t>Convex Hull lower bound</a:t>
            </a:r>
          </a:p>
          <a:p>
            <a:r>
              <a:rPr lang="en-US" dirty="0"/>
              <a:t>The incremental method</a:t>
            </a:r>
          </a:p>
          <a:p>
            <a:pPr lvl="1"/>
            <a:r>
              <a:rPr lang="en-US" dirty="0"/>
              <a:t>Geometric properties</a:t>
            </a:r>
          </a:p>
          <a:p>
            <a:pPr lvl="1"/>
            <a:r>
              <a:rPr lang="en-US" dirty="0"/>
              <a:t>Offline algorithm</a:t>
            </a:r>
          </a:p>
          <a:p>
            <a:pPr lvl="1"/>
            <a:r>
              <a:rPr lang="en-US" dirty="0"/>
              <a:t>Online algorithm</a:t>
            </a:r>
          </a:p>
          <a:p>
            <a:r>
              <a:rPr lang="en-US" b="1" i="1" u="sng" dirty="0"/>
              <a:t>Conclusion</a:t>
            </a:r>
            <a:r>
              <a:rPr lang="en-US" dirty="0"/>
              <a:t> </a:t>
            </a:r>
          </a:p>
          <a:p>
            <a:endParaRPr lang="en-US" dirty="0"/>
          </a:p>
        </p:txBody>
      </p:sp>
    </p:spTree>
    <p:extLst>
      <p:ext uri="{BB962C8B-B14F-4D97-AF65-F5344CB8AC3E}">
        <p14:creationId xmlns:p14="http://schemas.microsoft.com/office/powerpoint/2010/main" val="2527739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DBB5-F0F5-87EA-9245-1B6604B1F201}"/>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8C3ED8F-EC64-33F1-6C85-DB4872C2C489}"/>
              </a:ext>
            </a:extLst>
          </p:cNvPr>
          <p:cNvSpPr>
            <a:spLocks noGrp="1"/>
          </p:cNvSpPr>
          <p:nvPr>
            <p:ph idx="1"/>
          </p:nvPr>
        </p:nvSpPr>
        <p:spPr/>
        <p:txBody>
          <a:bodyPr/>
          <a:lstStyle/>
          <a:p>
            <a:r>
              <a:rPr lang="en-US" dirty="0"/>
              <a:t>We saw few geometric properties of the convex hull.</a:t>
            </a:r>
          </a:p>
          <a:p>
            <a:endParaRPr lang="en-US" dirty="0"/>
          </a:p>
          <a:p>
            <a:r>
              <a:rPr lang="en-US" dirty="0"/>
              <a:t>An offline algorithm to compute the convex hull.</a:t>
            </a:r>
          </a:p>
          <a:p>
            <a:endParaRPr lang="en-US" dirty="0"/>
          </a:p>
          <a:p>
            <a:r>
              <a:rPr lang="en-US" dirty="0"/>
              <a:t>An online algorithm to compute the convex hull.</a:t>
            </a:r>
          </a:p>
          <a:p>
            <a:endParaRPr lang="en-US" dirty="0"/>
          </a:p>
          <a:p>
            <a:r>
              <a:rPr lang="en-US" dirty="0"/>
              <a:t>The online algorithm is a semi-dynamic algorithm.</a:t>
            </a:r>
          </a:p>
          <a:p>
            <a:endParaRPr lang="en-US" dirty="0"/>
          </a:p>
          <a:p>
            <a:r>
              <a:rPr lang="en-US" dirty="0"/>
              <a:t>There is also a full dynamic algorithm to compute the convex hull.</a:t>
            </a:r>
          </a:p>
        </p:txBody>
      </p:sp>
    </p:spTree>
    <p:extLst>
      <p:ext uri="{BB962C8B-B14F-4D97-AF65-F5344CB8AC3E}">
        <p14:creationId xmlns:p14="http://schemas.microsoft.com/office/powerpoint/2010/main" val="14754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2BD-FA90-B589-72FB-4E1FA6A8A002}"/>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6513F609-4B72-BAA3-8FBD-1788A47E1101}"/>
              </a:ext>
            </a:extLst>
          </p:cNvPr>
          <p:cNvSpPr>
            <a:spLocks noGrp="1"/>
          </p:cNvSpPr>
          <p:nvPr>
            <p:ph idx="1"/>
          </p:nvPr>
        </p:nvSpPr>
        <p:spPr/>
        <p:txBody>
          <a:bodyPr/>
          <a:lstStyle/>
          <a:p>
            <a:r>
              <a:rPr lang="en-US" dirty="0"/>
              <a:t>Background</a:t>
            </a:r>
          </a:p>
          <a:p>
            <a:r>
              <a:rPr lang="en-US" dirty="0"/>
              <a:t>	</a:t>
            </a:r>
            <a:r>
              <a:rPr lang="en-US" b="1" i="1" u="sng" dirty="0"/>
              <a:t>Polytopes</a:t>
            </a:r>
          </a:p>
          <a:p>
            <a:r>
              <a:rPr lang="en-US" dirty="0"/>
              <a:t>Convex Hull lower bound</a:t>
            </a:r>
          </a:p>
          <a:p>
            <a:r>
              <a:rPr lang="en-US" dirty="0"/>
              <a:t>The incremental method</a:t>
            </a:r>
          </a:p>
          <a:p>
            <a:pPr lvl="1"/>
            <a:r>
              <a:rPr lang="en-US" dirty="0"/>
              <a:t>Geometric properties</a:t>
            </a:r>
          </a:p>
          <a:p>
            <a:pPr lvl="1"/>
            <a:r>
              <a:rPr lang="en-US" dirty="0"/>
              <a:t>Offline algorithm</a:t>
            </a:r>
          </a:p>
          <a:p>
            <a:pPr lvl="1"/>
            <a:r>
              <a:rPr lang="en-US" dirty="0"/>
              <a:t>Online algorithm</a:t>
            </a:r>
          </a:p>
          <a:p>
            <a:r>
              <a:rPr lang="en-US" dirty="0"/>
              <a:t>Conclusion </a:t>
            </a:r>
          </a:p>
          <a:p>
            <a:endParaRPr lang="en-US" dirty="0"/>
          </a:p>
        </p:txBody>
      </p:sp>
    </p:spTree>
    <p:extLst>
      <p:ext uri="{BB962C8B-B14F-4D97-AF65-F5344CB8AC3E}">
        <p14:creationId xmlns:p14="http://schemas.microsoft.com/office/powerpoint/2010/main" val="2487626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1B32-83E1-89AD-F9F8-6CDCE5D9B01C}"/>
              </a:ext>
            </a:extLst>
          </p:cNvPr>
          <p:cNvSpPr>
            <a:spLocks noGrp="1"/>
          </p:cNvSpPr>
          <p:nvPr>
            <p:ph type="title"/>
          </p:nvPr>
        </p:nvSpPr>
        <p:spPr>
          <a:xfrm>
            <a:off x="677334" y="2931885"/>
            <a:ext cx="8596668" cy="1320800"/>
          </a:xfrm>
        </p:spPr>
        <p:txBody>
          <a:bodyPr/>
          <a:lstStyle/>
          <a:p>
            <a:pPr algn="ctr"/>
            <a:r>
              <a:rPr lang="en-US" sz="7200" dirty="0"/>
              <a:t>Questions?</a:t>
            </a:r>
            <a:endParaRPr lang="en-US" dirty="0"/>
          </a:p>
        </p:txBody>
      </p:sp>
    </p:spTree>
    <p:extLst>
      <p:ext uri="{BB962C8B-B14F-4D97-AF65-F5344CB8AC3E}">
        <p14:creationId xmlns:p14="http://schemas.microsoft.com/office/powerpoint/2010/main" val="394175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9FC9-83CE-5E43-F2E0-4C9440CEF248}"/>
              </a:ext>
            </a:extLst>
          </p:cNvPr>
          <p:cNvSpPr>
            <a:spLocks noGrp="1"/>
          </p:cNvSpPr>
          <p:nvPr>
            <p:ph type="title"/>
          </p:nvPr>
        </p:nvSpPr>
        <p:spPr/>
        <p:txBody>
          <a:bodyPr/>
          <a:lstStyle/>
          <a:p>
            <a:r>
              <a:rPr lang="en-US" dirty="0"/>
              <a:t>Polytopes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20CBF2-9F8C-B5D8-5165-D17C82E96602}"/>
                  </a:ext>
                </a:extLst>
              </p:cNvPr>
              <p:cNvSpPr>
                <a:spLocks noGrp="1"/>
              </p:cNvSpPr>
              <p:nvPr>
                <p:ph idx="1"/>
              </p:nvPr>
            </p:nvSpPr>
            <p:spPr/>
            <p:txBody>
              <a:bodyPr/>
              <a:lstStyle/>
              <a:p>
                <a:r>
                  <a:rPr lang="en-US" b="1" dirty="0"/>
                  <a:t>Definition:</a:t>
                </a:r>
                <a:r>
                  <a:rPr lang="en-US" dirty="0"/>
                  <a:t> 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𝑑</m:t>
                        </m:r>
                      </m:sup>
                    </m:sSup>
                  </m:oMath>
                </a14:m>
                <a:r>
                  <a:rPr lang="en-US" dirty="0"/>
                  <a:t>, a polytope is a </a:t>
                </a:r>
                <a14:m>
                  <m:oMath xmlns:m="http://schemas.openxmlformats.org/officeDocument/2006/math">
                    <m:r>
                      <a:rPr lang="en-US" b="0" i="1" smtClean="0">
                        <a:latin typeface="Cambria Math" panose="02040503050406030204" pitchFamily="18" charset="0"/>
                      </a:rPr>
                      <m:t>𝑑</m:t>
                    </m:r>
                  </m:oMath>
                </a14:m>
                <a:r>
                  <a:rPr lang="en-US" dirty="0"/>
                  <a:t>-dimensional shape which every side is flat. (Meaning that the side is a Euclidean space)</a:t>
                </a:r>
              </a:p>
              <a:p>
                <a:endParaRPr lang="en-US" b="1" dirty="0"/>
              </a:p>
              <a:p>
                <a:endParaRPr lang="en-US" b="1" dirty="0"/>
              </a:p>
              <a:p>
                <a:r>
                  <a:rPr lang="en-US" dirty="0"/>
                  <a:t>A convex hull of a set of points is a polytope</a:t>
                </a:r>
              </a:p>
              <a:p>
                <a:endParaRPr lang="en-US" dirty="0"/>
              </a:p>
              <a:p>
                <a:endParaRPr lang="en-US" dirty="0"/>
              </a:p>
              <a:p>
                <a:r>
                  <a:rPr lang="en-US" dirty="0"/>
                  <a:t>We would like to represent a polytope in a data structure.</a:t>
                </a:r>
              </a:p>
            </p:txBody>
          </p:sp>
        </mc:Choice>
        <mc:Fallback xmlns="">
          <p:sp>
            <p:nvSpPr>
              <p:cNvPr id="3" name="Content Placeholder 2">
                <a:extLst>
                  <a:ext uri="{FF2B5EF4-FFF2-40B4-BE49-F238E27FC236}">
                    <a16:creationId xmlns:a16="http://schemas.microsoft.com/office/drawing/2014/main" id="{2120CBF2-9F8C-B5D8-5165-D17C82E96602}"/>
                  </a:ext>
                </a:extLst>
              </p:cNvPr>
              <p:cNvSpPr>
                <a:spLocks noGrp="1" noRot="1" noChangeAspect="1" noMove="1" noResize="1" noEditPoints="1" noAdjustHandles="1" noChangeArrowheads="1" noChangeShapeType="1" noTextEdit="1"/>
              </p:cNvSpPr>
              <p:nvPr>
                <p:ph idx="1"/>
              </p:nvPr>
            </p:nvSpPr>
            <p:spPr>
              <a:blipFill>
                <a:blip r:embed="rId2"/>
                <a:stretch>
                  <a:fillRect l="-142" t="-785"/>
                </a:stretch>
              </a:blipFill>
            </p:spPr>
            <p:txBody>
              <a:bodyPr/>
              <a:lstStyle/>
              <a:p>
                <a:r>
                  <a:rPr lang="en-US">
                    <a:noFill/>
                  </a:rPr>
                  <a:t> </a:t>
                </a:r>
              </a:p>
            </p:txBody>
          </p:sp>
        </mc:Fallback>
      </mc:AlternateContent>
    </p:spTree>
    <p:extLst>
      <p:ext uri="{BB962C8B-B14F-4D97-AF65-F5344CB8AC3E}">
        <p14:creationId xmlns:p14="http://schemas.microsoft.com/office/powerpoint/2010/main" val="28482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8FC2-C4FF-6A72-6961-1EC06E629E8F}"/>
              </a:ext>
            </a:extLst>
          </p:cNvPr>
          <p:cNvSpPr>
            <a:spLocks noGrp="1"/>
          </p:cNvSpPr>
          <p:nvPr>
            <p:ph type="title"/>
          </p:nvPr>
        </p:nvSpPr>
        <p:spPr/>
        <p:txBody>
          <a:bodyPr/>
          <a:lstStyle/>
          <a:p>
            <a:r>
              <a:rPr lang="en-US" dirty="0"/>
              <a:t>Polytope</a:t>
            </a:r>
          </a:p>
        </p:txBody>
      </p:sp>
      <p:sp>
        <p:nvSpPr>
          <p:cNvPr id="3" name="Content Placeholder 2">
            <a:extLst>
              <a:ext uri="{FF2B5EF4-FFF2-40B4-BE49-F238E27FC236}">
                <a16:creationId xmlns:a16="http://schemas.microsoft.com/office/drawing/2014/main" id="{E41BEC9C-CD9D-82B6-69C2-A94AFF736F07}"/>
              </a:ext>
            </a:extLst>
          </p:cNvPr>
          <p:cNvSpPr>
            <a:spLocks noGrp="1"/>
          </p:cNvSpPr>
          <p:nvPr>
            <p:ph idx="1"/>
          </p:nvPr>
        </p:nvSpPr>
        <p:spPr/>
        <p:txBody>
          <a:bodyPr/>
          <a:lstStyle/>
          <a:p>
            <a:r>
              <a:rPr lang="en-US" dirty="0"/>
              <a:t>We will represent a polytope using the Incidence graph.</a:t>
            </a:r>
          </a:p>
        </p:txBody>
      </p:sp>
      <p:pic>
        <p:nvPicPr>
          <p:cNvPr id="5" name="Picture 4">
            <a:extLst>
              <a:ext uri="{FF2B5EF4-FFF2-40B4-BE49-F238E27FC236}">
                <a16:creationId xmlns:a16="http://schemas.microsoft.com/office/drawing/2014/main" id="{44445621-C7FC-7E07-C196-7771924CBD64}"/>
              </a:ext>
            </a:extLst>
          </p:cNvPr>
          <p:cNvPicPr>
            <a:picLocks noChangeAspect="1"/>
          </p:cNvPicPr>
          <p:nvPr/>
        </p:nvPicPr>
        <p:blipFill>
          <a:blip r:embed="rId3"/>
          <a:stretch>
            <a:fillRect/>
          </a:stretch>
        </p:blipFill>
        <p:spPr>
          <a:xfrm>
            <a:off x="1728658" y="3128139"/>
            <a:ext cx="4991357" cy="3143412"/>
          </a:xfrm>
          <a:prstGeom prst="rect">
            <a:avLst/>
          </a:prstGeom>
        </p:spPr>
      </p:pic>
    </p:spTree>
    <p:extLst>
      <p:ext uri="{BB962C8B-B14F-4D97-AF65-F5344CB8AC3E}">
        <p14:creationId xmlns:p14="http://schemas.microsoft.com/office/powerpoint/2010/main" val="33715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D8BE-3BE7-6B42-F888-2E05FF0096A4}"/>
              </a:ext>
            </a:extLst>
          </p:cNvPr>
          <p:cNvSpPr>
            <a:spLocks noGrp="1"/>
          </p:cNvSpPr>
          <p:nvPr>
            <p:ph type="title"/>
          </p:nvPr>
        </p:nvSpPr>
        <p:spPr/>
        <p:txBody>
          <a:bodyPr/>
          <a:lstStyle/>
          <a:p>
            <a:r>
              <a:rPr lang="en-US" dirty="0"/>
              <a:t>Polytope-known facts (without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AFCE41-BD9C-FE77-47C8-711EB922EF17}"/>
                  </a:ext>
                </a:extLst>
              </p:cNvPr>
              <p:cNvSpPr>
                <a:spLocks noGrp="1"/>
              </p:cNvSpPr>
              <p:nvPr>
                <p:ph idx="1"/>
              </p:nvPr>
            </p:nvSpPr>
            <p:spPr/>
            <p:txBody>
              <a:bodyPr/>
              <a:lstStyle/>
              <a:p>
                <a:r>
                  <a:rPr lang="en-US" dirty="0"/>
                  <a:t>It is known that a </a:t>
                </a:r>
                <a14:m>
                  <m:oMath xmlns:m="http://schemas.openxmlformats.org/officeDocument/2006/math">
                    <m:r>
                      <a:rPr lang="en-US" b="0" i="1" smtClean="0">
                        <a:latin typeface="Cambria Math" panose="02040503050406030204" pitchFamily="18" charset="0"/>
                      </a:rPr>
                      <m:t>𝑑</m:t>
                    </m:r>
                  </m:oMath>
                </a14:m>
                <a:r>
                  <a:rPr lang="en-US" dirty="0"/>
                  <a:t>-polytope can be stored using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2</m:t>
                                    </m:r>
                                  </m:den>
                                </m:f>
                              </m:e>
                            </m:d>
                          </m:sup>
                        </m:sSup>
                      </m:e>
                    </m:d>
                  </m:oMath>
                </a14:m>
                <a:r>
                  <a:rPr lang="en-US" dirty="0"/>
                  <a:t>.</a:t>
                </a:r>
              </a:p>
              <a:p>
                <a:endParaRPr lang="en-US" dirty="0"/>
              </a:p>
              <a:p>
                <a:endParaRPr lang="en-US" dirty="0"/>
              </a:p>
              <a:p>
                <a:endParaRPr lang="en-US" dirty="0"/>
              </a:p>
              <a:p>
                <a:r>
                  <a:rPr lang="en-US" dirty="0"/>
                  <a:t>There are </a:t>
                </a:r>
                <a14:m>
                  <m:oMath xmlns:m="http://schemas.openxmlformats.org/officeDocument/2006/math">
                    <m:r>
                      <a:rPr lang="en-US" b="0" i="1" smtClean="0">
                        <a:latin typeface="Cambria Math" panose="02040503050406030204" pitchFamily="18" charset="0"/>
                      </a:rPr>
                      <m:t>𝑛</m:t>
                    </m:r>
                  </m:oMath>
                </a14:m>
                <a:r>
                  <a:rPr lang="en-US" dirty="0"/>
                  <a:t> points such that their convex hull is a </a:t>
                </a:r>
                <a14:m>
                  <m:oMath xmlns:m="http://schemas.openxmlformats.org/officeDocument/2006/math">
                    <m:r>
                      <a:rPr lang="en-US" b="0" i="1" smtClean="0">
                        <a:latin typeface="Cambria Math" panose="02040503050406030204" pitchFamily="18" charset="0"/>
                      </a:rPr>
                      <m:t>𝑑</m:t>
                    </m:r>
                  </m:oMath>
                </a14:m>
                <a:r>
                  <a:rPr lang="en-US" dirty="0"/>
                  <a:t>-polytope with a storage complexity of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2</m:t>
                                    </m:r>
                                  </m:den>
                                </m:f>
                              </m:e>
                            </m:d>
                          </m:sup>
                        </m:sSup>
                      </m:e>
                    </m:d>
                  </m:oMath>
                </a14:m>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B7AFCE41-BD9C-FE77-47C8-711EB922EF17}"/>
                  </a:ext>
                </a:extLst>
              </p:cNvPr>
              <p:cNvSpPr>
                <a:spLocks noGrp="1" noRot="1" noChangeAspect="1" noMove="1" noResize="1" noEditPoints="1" noAdjustHandles="1" noChangeArrowheads="1" noChangeShapeType="1" noTextEdit="1"/>
              </p:cNvSpPr>
              <p:nvPr>
                <p:ph idx="1"/>
              </p:nvPr>
            </p:nvSpPr>
            <p:spPr>
              <a:blipFill>
                <a:blip r:embed="rId2"/>
                <a:stretch>
                  <a:fillRect l="-142"/>
                </a:stretch>
              </a:blipFill>
            </p:spPr>
            <p:txBody>
              <a:bodyPr/>
              <a:lstStyle/>
              <a:p>
                <a:r>
                  <a:rPr lang="en-US">
                    <a:noFill/>
                  </a:rPr>
                  <a:t> </a:t>
                </a:r>
              </a:p>
            </p:txBody>
          </p:sp>
        </mc:Fallback>
      </mc:AlternateContent>
    </p:spTree>
    <p:extLst>
      <p:ext uri="{BB962C8B-B14F-4D97-AF65-F5344CB8AC3E}">
        <p14:creationId xmlns:p14="http://schemas.microsoft.com/office/powerpoint/2010/main" val="28973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6696</TotalTime>
  <Words>3926</Words>
  <Application>Microsoft Office PowerPoint</Application>
  <PresentationFormat>Widescreen</PresentationFormat>
  <Paragraphs>443</Paragraphs>
  <Slides>60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Cambria Math</vt:lpstr>
      <vt:lpstr>Google Sans</vt:lpstr>
      <vt:lpstr>Times New Roman</vt:lpstr>
      <vt:lpstr>Trebuchet MS</vt:lpstr>
      <vt:lpstr>Wingdings 3</vt:lpstr>
      <vt:lpstr>Facet</vt:lpstr>
      <vt:lpstr>Incremental Convex Hull</vt:lpstr>
      <vt:lpstr>Table of content</vt:lpstr>
      <vt:lpstr>Table of content</vt:lpstr>
      <vt:lpstr>Reminder</vt:lpstr>
      <vt:lpstr>Background</vt:lpstr>
      <vt:lpstr>Table of content</vt:lpstr>
      <vt:lpstr>Polytopes</vt:lpstr>
      <vt:lpstr>Polytope</vt:lpstr>
      <vt:lpstr>Polytope-known facts (without proof)</vt:lpstr>
      <vt:lpstr>Table of content</vt:lpstr>
      <vt:lpstr>Convex Hull – Lower Bound</vt:lpstr>
      <vt:lpstr>Convex Hull – Lower Bound</vt:lpstr>
      <vt:lpstr>Table of content</vt:lpstr>
      <vt:lpstr>The Incremental Method For Convex Hull</vt:lpstr>
      <vt:lpstr>Table of content</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The Incremental Method For Convex Hull – Geometric properties</vt:lpstr>
      <vt:lpstr>Table of content</vt:lpstr>
      <vt:lpstr>Offline algorithm</vt:lpstr>
      <vt:lpstr>Offline algorithm-details</vt:lpstr>
      <vt:lpstr>Offline algorithm-details</vt:lpstr>
      <vt:lpstr>Offline algorithm-Incidence graph</vt:lpstr>
      <vt:lpstr>Offline algorithm-Phase 1</vt:lpstr>
      <vt:lpstr>Offline algorithm-Phase 2</vt:lpstr>
      <vt:lpstr>Offline algorithm-Phase 3</vt:lpstr>
      <vt:lpstr>Offline algorithm-Phase 4</vt:lpstr>
      <vt:lpstr>Offline algorithm-analysis</vt:lpstr>
      <vt:lpstr>Offline algorithm-analysis</vt:lpstr>
      <vt:lpstr>Table of content</vt:lpstr>
      <vt:lpstr>Online algorithm</vt:lpstr>
      <vt:lpstr>Online algorithm-Formalization</vt:lpstr>
      <vt:lpstr>Online algorithm-Example for a region in 2d</vt:lpstr>
      <vt:lpstr>Online algorithm-Formalization</vt:lpstr>
      <vt:lpstr>Online algorithm</vt:lpstr>
      <vt:lpstr>Online algorithm-influence graph</vt:lpstr>
      <vt:lpstr>Online algorithm</vt:lpstr>
      <vt:lpstr>Online algorithm</vt:lpstr>
      <vt:lpstr>Online algorithm-Phase 1</vt:lpstr>
      <vt:lpstr>Online algorithm-Phase 2</vt:lpstr>
      <vt:lpstr>Online algorithm-Phase 2 Updating the influence graph</vt:lpstr>
      <vt:lpstr>Online algorithm-Phase 2 Updating the influence graph</vt:lpstr>
      <vt:lpstr>Online algorithm-Phase 2 Updating the influence graph</vt:lpstr>
      <vt:lpstr>Online algorithm-Phase 2 Updating the influence graph</vt:lpstr>
      <vt:lpstr>Analysis of the online algorithm</vt:lpstr>
      <vt:lpstr>Analysis of the online algorithm</vt:lpstr>
      <vt:lpstr>Table of content</vt:lpstr>
      <vt:lpstr>Conclusion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Arrangements of segments and Davenport-Schinzel sequences</dc:title>
  <dc:creator>Ohad Sharon</dc:creator>
  <cp:lastModifiedBy>Ohad Sharon</cp:lastModifiedBy>
  <cp:revision>52</cp:revision>
  <dcterms:created xsi:type="dcterms:W3CDTF">2023-05-20T07:21:54Z</dcterms:created>
  <dcterms:modified xsi:type="dcterms:W3CDTF">2023-06-22T16:53:56Z</dcterms:modified>
</cp:coreProperties>
</file>